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315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11268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3926776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140897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275885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20781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75116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288903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2068854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115053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83985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A0CAA9-B95D-4E9D-9D5A-81120BA15ECE}" type="datetimeFigureOut">
              <a:rPr kumimoji="1" lang="ja-JP" altLang="en-US" smtClean="0"/>
              <a:t>2025/3/30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766931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9A0CAA9-B95D-4E9D-9D5A-81120BA15ECE}" type="datetimeFigureOut">
              <a:rPr kumimoji="1" lang="ja-JP" altLang="en-US" smtClean="0"/>
              <a:t>2025/3/30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9B503E-F5EB-4148-AF08-6477D9B985A8}" type="slidenum">
              <a:rPr kumimoji="1" lang="ja-JP" altLang="en-US" smtClean="0"/>
              <a:t>‹#›</a:t>
            </a:fld>
            <a:endParaRPr kumimoji="1" lang="ja-JP" altLang="en-US"/>
          </a:p>
        </p:txBody>
      </p:sp>
    </p:spTree>
    <p:extLst>
      <p:ext uri="{BB962C8B-B14F-4D97-AF65-F5344CB8AC3E}">
        <p14:creationId xmlns:p14="http://schemas.microsoft.com/office/powerpoint/2010/main" val="25366605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6720" y="507765"/>
            <a:ext cx="6047994" cy="683097"/>
          </a:xfrm>
        </p:spPr>
        <p:txBody>
          <a:bodyPr>
            <a:normAutofit fontScale="90000"/>
          </a:bodyPr>
          <a:lstStyle/>
          <a:p>
            <a:r>
              <a:rPr lang="ja-JP" altLang="en-US" sz="2800" b="1" dirty="0" smtClean="0">
                <a:latin typeface="HGS創英角ｺﾞｼｯｸUB" panose="020B0900000000000000" pitchFamily="50" charset="-128"/>
                <a:ea typeface="HGS創英角ｺﾞｼｯｸUB" panose="020B0900000000000000" pitchFamily="50" charset="-128"/>
              </a:rPr>
              <a:t>水田</a:t>
            </a:r>
            <a:r>
              <a:rPr lang="ja-JP" altLang="en-US" sz="2800" b="1" dirty="0">
                <a:latin typeface="HGS創英角ｺﾞｼｯｸUB" panose="020B0900000000000000" pitchFamily="50" charset="-128"/>
                <a:ea typeface="HGS創英角ｺﾞｼｯｸUB" panose="020B0900000000000000" pitchFamily="50" charset="-128"/>
              </a:rPr>
              <a:t>農業担い手機械導入支援</a:t>
            </a:r>
            <a:r>
              <a:rPr lang="ja-JP" altLang="en-US" sz="2800" b="1" dirty="0" smtClean="0">
                <a:latin typeface="HGS創英角ｺﾞｼｯｸUB" panose="020B0900000000000000" pitchFamily="50" charset="-128"/>
                <a:ea typeface="HGS創英角ｺﾞｼｯｸUB" panose="020B0900000000000000" pitchFamily="50" charset="-128"/>
              </a:rPr>
              <a:t>事業</a:t>
            </a:r>
            <a:r>
              <a:rPr lang="en-US" altLang="ja-JP" sz="2800" b="1" dirty="0" smtClean="0">
                <a:latin typeface="HGS創英角ｺﾞｼｯｸUB" panose="020B0900000000000000" pitchFamily="50" charset="-128"/>
                <a:ea typeface="HGS創英角ｺﾞｼｯｸUB" panose="020B0900000000000000" pitchFamily="50" charset="-128"/>
              </a:rPr>
              <a:t/>
            </a:r>
            <a:br>
              <a:rPr lang="en-US" altLang="ja-JP" sz="2800" b="1" dirty="0" smtClean="0">
                <a:latin typeface="HGS創英角ｺﾞｼｯｸUB" panose="020B0900000000000000" pitchFamily="50" charset="-128"/>
                <a:ea typeface="HGS創英角ｺﾞｼｯｸUB" panose="020B0900000000000000" pitchFamily="50" charset="-128"/>
              </a:rPr>
            </a:br>
            <a:r>
              <a:rPr lang="ja-JP" altLang="en-US" sz="2800" b="1" dirty="0" smtClean="0">
                <a:latin typeface="HGS創英角ｺﾞｼｯｸUB" panose="020B0900000000000000" pitchFamily="50" charset="-128"/>
                <a:ea typeface="HGS創英角ｺﾞｼｯｸUB" panose="020B0900000000000000" pitchFamily="50" charset="-128"/>
              </a:rPr>
              <a:t>（飯塚市）</a:t>
            </a:r>
            <a:endParaRPr kumimoji="1" lang="ja-JP" altLang="en-US" sz="2800" b="1" dirty="0">
              <a:latin typeface="HGS創英角ｺﾞｼｯｸUB" panose="020B0900000000000000" pitchFamily="50" charset="-128"/>
              <a:ea typeface="HGS創英角ｺﾞｼｯｸUB" panose="020B0900000000000000" pitchFamily="50" charset="-128"/>
            </a:endParaRPr>
          </a:p>
        </p:txBody>
      </p:sp>
      <p:sp>
        <p:nvSpPr>
          <p:cNvPr id="3" name="サブタイトル 2"/>
          <p:cNvSpPr>
            <a:spLocks noGrp="1"/>
          </p:cNvSpPr>
          <p:nvPr>
            <p:ph type="subTitle" idx="1"/>
          </p:nvPr>
        </p:nvSpPr>
        <p:spPr>
          <a:xfrm>
            <a:off x="624078" y="1397371"/>
            <a:ext cx="5653278" cy="1133980"/>
          </a:xfrm>
        </p:spPr>
        <p:txBody>
          <a:bodyPr>
            <a:normAutofit/>
          </a:bodyPr>
          <a:lstStyle/>
          <a:p>
            <a:pPr algn="l"/>
            <a:r>
              <a:rPr lang="ja-JP" altLang="en-US" sz="1400" dirty="0" smtClean="0">
                <a:latin typeface="HGS創英角ｺﾞｼｯｸUB" panose="020B0900000000000000" pitchFamily="50" charset="-128"/>
                <a:ea typeface="HGS創英角ｺﾞｼｯｸUB" panose="020B0900000000000000" pitchFamily="50" charset="-128"/>
              </a:rPr>
              <a:t>水田</a:t>
            </a:r>
            <a:r>
              <a:rPr lang="ja-JP" altLang="en-US" sz="1400" dirty="0">
                <a:latin typeface="HGS創英角ｺﾞｼｯｸUB" panose="020B0900000000000000" pitchFamily="50" charset="-128"/>
                <a:ea typeface="HGS創英角ｺﾞｼｯｸUB" panose="020B0900000000000000" pitchFamily="50" charset="-128"/>
              </a:rPr>
              <a:t>農業において、農作業の集約化、生産コスト低減、生産規模の拡大に取り組む担い手に対して、高性能農業機械導入・改修への支援を県と市で行っています。</a:t>
            </a:r>
          </a:p>
          <a:p>
            <a:r>
              <a:rPr lang="ja-JP" altLang="en-US" dirty="0">
                <a:latin typeface="HGS創英角ｺﾞｼｯｸUB" panose="020B0900000000000000" pitchFamily="50" charset="-128"/>
                <a:ea typeface="HGS創英角ｺﾞｼｯｸUB" panose="020B0900000000000000" pitchFamily="50" charset="-128"/>
              </a:rPr>
              <a:t>　</a:t>
            </a:r>
          </a:p>
          <a:p>
            <a:endParaRPr kumimoji="1" lang="ja-JP" altLang="en-US" dirty="0"/>
          </a:p>
        </p:txBody>
      </p:sp>
      <p:sp>
        <p:nvSpPr>
          <p:cNvPr id="6" name="サブタイトル 2"/>
          <p:cNvSpPr txBox="1">
            <a:spLocks/>
          </p:cNvSpPr>
          <p:nvPr/>
        </p:nvSpPr>
        <p:spPr>
          <a:xfrm>
            <a:off x="624078" y="2298701"/>
            <a:ext cx="5850636" cy="5329288"/>
          </a:xfrm>
          <a:prstGeom prst="rect">
            <a:avLst/>
          </a:prstGeom>
          <a:ln w="28575"/>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endParaRPr lang="en-US" altLang="ja-JP" dirty="0" smtClean="0">
              <a:latin typeface="HGS創英角ｺﾞｼｯｸUB" panose="020B0900000000000000" pitchFamily="50" charset="-128"/>
              <a:ea typeface="HGS創英角ｺﾞｼｯｸUB" panose="020B0900000000000000" pitchFamily="50" charset="-128"/>
            </a:endParaRPr>
          </a:p>
          <a:p>
            <a:pPr algn="l"/>
            <a:r>
              <a:rPr lang="ja-JP" altLang="en-US" dirty="0">
                <a:latin typeface="BIZ UDゴシック" panose="020B0400000000000000" pitchFamily="49" charset="-128"/>
                <a:ea typeface="BIZ UDゴシック" panose="020B0400000000000000" pitchFamily="49" charset="-128"/>
              </a:rPr>
              <a:t>■事</a:t>
            </a:r>
            <a:r>
              <a:rPr lang="ja-JP" altLang="en-US" sz="1700" dirty="0">
                <a:latin typeface="BIZ UDゴシック" panose="020B0400000000000000" pitchFamily="49" charset="-128"/>
                <a:ea typeface="BIZ UDゴシック" panose="020B0400000000000000" pitchFamily="49" charset="-128"/>
              </a:rPr>
              <a:t>業</a:t>
            </a:r>
            <a:r>
              <a:rPr lang="ja-JP" altLang="en-US" sz="1700" dirty="0" smtClean="0">
                <a:latin typeface="BIZ UDゴシック" panose="020B0400000000000000" pitchFamily="49" charset="-128"/>
                <a:ea typeface="BIZ UDゴシック" panose="020B0400000000000000" pitchFamily="49" charset="-128"/>
              </a:rPr>
              <a:t>概要</a:t>
            </a:r>
            <a:r>
              <a:rPr lang="ja-JP" altLang="en-US" dirty="0" smtClean="0">
                <a:latin typeface="BIZ UDゴシック" panose="020B0400000000000000" pitchFamily="49" charset="-128"/>
                <a:ea typeface="BIZ UDゴシック" panose="020B0400000000000000" pitchFamily="49" charset="-128"/>
              </a:rPr>
              <a:t>■</a:t>
            </a:r>
            <a:endParaRPr lang="ja-JP" altLang="en-US" dirty="0">
              <a:latin typeface="BIZ UDゴシック" panose="020B0400000000000000" pitchFamily="49" charset="-128"/>
              <a:ea typeface="BIZ UDゴシック" panose="020B0400000000000000" pitchFamily="49" charset="-128"/>
            </a:endParaRPr>
          </a:p>
          <a:p>
            <a:pPr algn="l"/>
            <a:r>
              <a:rPr lang="ja-JP" altLang="en-US" dirty="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米・麦・大豆の生産に必要な機械の導入経費の一部を</a:t>
            </a:r>
            <a:r>
              <a:rPr lang="ja-JP" altLang="en-US" sz="1400" dirty="0" smtClean="0">
                <a:latin typeface="BIZ UDゴシック" panose="020B0400000000000000" pitchFamily="49" charset="-128"/>
                <a:ea typeface="BIZ UDゴシック" panose="020B0400000000000000" pitchFamily="49" charset="-128"/>
              </a:rPr>
              <a:t>助成</a:t>
            </a:r>
            <a:endParaRPr lang="en-US" altLang="ja-JP" sz="1400" dirty="0" smtClean="0">
              <a:latin typeface="BIZ UDゴシック" panose="020B0400000000000000" pitchFamily="49" charset="-128"/>
              <a:ea typeface="BIZ UDゴシック" panose="020B0400000000000000" pitchFamily="49" charset="-128"/>
            </a:endParaRPr>
          </a:p>
          <a:p>
            <a:pPr algn="l"/>
            <a:endParaRPr lang="ja-JP" altLang="en-US" sz="1400" dirty="0">
              <a:latin typeface="BIZ UDゴシック" panose="020B0400000000000000" pitchFamily="49" charset="-128"/>
              <a:ea typeface="BIZ UDゴシック" panose="020B0400000000000000" pitchFamily="49" charset="-128"/>
            </a:endParaRPr>
          </a:p>
          <a:p>
            <a:pPr algn="l"/>
            <a:r>
              <a:rPr lang="ja-JP" altLang="en-US" dirty="0" smtClean="0">
                <a:latin typeface="BIZ UDゴシック" panose="020B0400000000000000" pitchFamily="49" charset="-128"/>
                <a:ea typeface="BIZ UDゴシック" panose="020B0400000000000000" pitchFamily="49" charset="-128"/>
              </a:rPr>
              <a:t>■対象者</a:t>
            </a:r>
            <a:r>
              <a:rPr lang="ja-JP" altLang="en-US" dirty="0">
                <a:latin typeface="BIZ UDゴシック" panose="020B0400000000000000" pitchFamily="49" charset="-128"/>
                <a:ea typeface="BIZ UDゴシック" panose="020B0400000000000000" pitchFamily="49" charset="-128"/>
              </a:rPr>
              <a:t>■</a:t>
            </a:r>
          </a:p>
          <a:p>
            <a:pPr algn="l"/>
            <a:r>
              <a:rPr lang="ja-JP" altLang="en-US" dirty="0">
                <a:latin typeface="BIZ UDゴシック" panose="020B0400000000000000" pitchFamily="49" charset="-128"/>
                <a:ea typeface="BIZ UDゴシック" panose="020B0400000000000000" pitchFamily="49" charset="-128"/>
              </a:rPr>
              <a:t>　</a:t>
            </a:r>
            <a:r>
              <a:rPr lang="ja-JP" altLang="en-US" sz="1400" dirty="0">
                <a:latin typeface="BIZ UDゴシック" panose="020B0400000000000000" pitchFamily="49" charset="-128"/>
                <a:ea typeface="BIZ UDゴシック" panose="020B0400000000000000" pitchFamily="49" charset="-128"/>
              </a:rPr>
              <a:t>認定農業者、</a:t>
            </a:r>
            <a:r>
              <a:rPr lang="ja-JP" altLang="en-US" sz="1400" dirty="0" smtClean="0">
                <a:latin typeface="BIZ UDゴシック" panose="020B0400000000000000" pitchFamily="49" charset="-128"/>
                <a:ea typeface="BIZ UDゴシック" panose="020B0400000000000000" pitchFamily="49" charset="-128"/>
              </a:rPr>
              <a:t>集落</a:t>
            </a:r>
            <a:r>
              <a:rPr lang="ja-JP" altLang="en-US" sz="1400" dirty="0">
                <a:latin typeface="BIZ UDゴシック" panose="020B0400000000000000" pitchFamily="49" charset="-128"/>
                <a:ea typeface="BIZ UDゴシック" panose="020B0400000000000000" pitchFamily="49" charset="-128"/>
              </a:rPr>
              <a:t>営農組織、農地所有適格法人</a:t>
            </a:r>
            <a:r>
              <a:rPr lang="ja-JP" altLang="en-US" sz="1400" dirty="0" smtClean="0">
                <a:latin typeface="BIZ UDゴシック" panose="020B0400000000000000" pitchFamily="49" charset="-128"/>
                <a:ea typeface="BIZ UDゴシック" panose="020B0400000000000000" pitchFamily="49" charset="-128"/>
              </a:rPr>
              <a:t>、種子</a:t>
            </a:r>
            <a:r>
              <a:rPr lang="ja-JP" altLang="en-US" sz="1400" dirty="0">
                <a:latin typeface="BIZ UDゴシック" panose="020B0400000000000000" pitchFamily="49" charset="-128"/>
                <a:ea typeface="BIZ UDゴシック" panose="020B0400000000000000" pitchFamily="49" charset="-128"/>
              </a:rPr>
              <a:t>生産団体</a:t>
            </a:r>
            <a:r>
              <a:rPr lang="ja-JP" altLang="en-US" sz="1400" dirty="0" smtClean="0">
                <a:latin typeface="BIZ UDゴシック" panose="020B0400000000000000" pitchFamily="49" charset="-128"/>
                <a:ea typeface="BIZ UDゴシック" panose="020B0400000000000000" pitchFamily="49" charset="-128"/>
              </a:rPr>
              <a:t>など</a:t>
            </a:r>
            <a:endParaRPr lang="en-US" altLang="ja-JP" sz="1400" dirty="0" smtClean="0">
              <a:latin typeface="BIZ UDゴシック" panose="020B0400000000000000" pitchFamily="49" charset="-128"/>
              <a:ea typeface="BIZ UDゴシック" panose="020B0400000000000000" pitchFamily="49" charset="-128"/>
            </a:endParaRPr>
          </a:p>
          <a:p>
            <a:pPr algn="l"/>
            <a:endParaRPr lang="en-US" altLang="ja-JP" sz="1400" dirty="0" smtClean="0">
              <a:latin typeface="BIZ UDゴシック" panose="020B0400000000000000" pitchFamily="49" charset="-128"/>
              <a:ea typeface="BIZ UDゴシック" panose="020B0400000000000000" pitchFamily="49" charset="-128"/>
            </a:endParaRPr>
          </a:p>
          <a:p>
            <a:pPr algn="l"/>
            <a:r>
              <a:rPr lang="ja-JP" altLang="en-US" dirty="0" smtClean="0">
                <a:latin typeface="BIZ UDゴシック" panose="020B0400000000000000" pitchFamily="49" charset="-128"/>
                <a:ea typeface="BIZ UDゴシック" panose="020B0400000000000000" pitchFamily="49" charset="-128"/>
              </a:rPr>
              <a:t>■要望内容■</a:t>
            </a:r>
            <a:endParaRPr lang="en-US" altLang="ja-JP" dirty="0" smtClean="0">
              <a:latin typeface="BIZ UDゴシック" panose="020B0400000000000000" pitchFamily="49" charset="-128"/>
              <a:ea typeface="BIZ UDゴシック" panose="020B0400000000000000" pitchFamily="49" charset="-128"/>
            </a:endParaRPr>
          </a:p>
          <a:p>
            <a:pPr algn="l"/>
            <a:r>
              <a:rPr lang="ja-JP" altLang="en-US" sz="1400" dirty="0" smtClean="0">
                <a:latin typeface="BIZ UDゴシック" panose="020B0400000000000000" pitchFamily="49" charset="-128"/>
                <a:ea typeface="BIZ UDゴシック" panose="020B0400000000000000" pitchFamily="49" charset="-128"/>
              </a:rPr>
              <a:t>　</a:t>
            </a:r>
            <a:r>
              <a:rPr lang="ja-JP" altLang="en-US" sz="1400" u="sng" dirty="0" smtClean="0">
                <a:latin typeface="BIZ UDゴシック" panose="020B0400000000000000" pitchFamily="49" charset="-128"/>
                <a:ea typeface="BIZ UDゴシック" panose="020B0400000000000000" pitchFamily="49" charset="-128"/>
              </a:rPr>
              <a:t>令和</a:t>
            </a:r>
            <a:r>
              <a:rPr lang="en-US" altLang="ja-JP" sz="1400" u="sng" dirty="0" smtClean="0">
                <a:latin typeface="BIZ UDゴシック" panose="020B0400000000000000" pitchFamily="49" charset="-128"/>
                <a:ea typeface="BIZ UDゴシック" panose="020B0400000000000000" pitchFamily="49" charset="-128"/>
              </a:rPr>
              <a:t>8</a:t>
            </a:r>
            <a:r>
              <a:rPr lang="ja-JP" altLang="en-US" sz="1400" u="sng" dirty="0" smtClean="0">
                <a:latin typeface="BIZ UDゴシック" panose="020B0400000000000000" pitchFamily="49" charset="-128"/>
                <a:ea typeface="BIZ UDゴシック" panose="020B0400000000000000" pitchFamily="49" charset="-128"/>
              </a:rPr>
              <a:t>年度導入</a:t>
            </a:r>
            <a:r>
              <a:rPr lang="ja-JP" altLang="en-US" sz="1400" dirty="0" smtClean="0">
                <a:latin typeface="BIZ UDゴシック" panose="020B0400000000000000" pitchFamily="49" charset="-128"/>
                <a:ea typeface="BIZ UDゴシック" panose="020B0400000000000000" pitchFamily="49" charset="-128"/>
              </a:rPr>
              <a:t>を考えて</a:t>
            </a:r>
            <a:r>
              <a:rPr lang="ja-JP" altLang="en-US" sz="1400" dirty="0">
                <a:latin typeface="BIZ UDゴシック" panose="020B0400000000000000" pitchFamily="49" charset="-128"/>
                <a:ea typeface="BIZ UDゴシック" panose="020B0400000000000000" pitchFamily="49" charset="-128"/>
              </a:rPr>
              <a:t>いる、トラクター、乗用型田植機</a:t>
            </a:r>
            <a:r>
              <a:rPr lang="ja-JP" altLang="en-US" sz="1400" dirty="0" smtClean="0">
                <a:latin typeface="BIZ UDゴシック" panose="020B0400000000000000" pitchFamily="49" charset="-128"/>
                <a:ea typeface="BIZ UDゴシック" panose="020B0400000000000000" pitchFamily="49" charset="-128"/>
              </a:rPr>
              <a:t>、コンバイン、</a:t>
            </a:r>
            <a:endParaRPr lang="en-US" altLang="ja-JP" sz="1400" dirty="0" smtClean="0">
              <a:latin typeface="BIZ UDゴシック" panose="020B0400000000000000" pitchFamily="49" charset="-128"/>
              <a:ea typeface="BIZ UDゴシック" panose="020B0400000000000000" pitchFamily="49" charset="-128"/>
            </a:endParaRPr>
          </a:p>
          <a:p>
            <a:pPr algn="l"/>
            <a:r>
              <a:rPr lang="ja-JP" altLang="en-US" sz="1400" dirty="0" smtClean="0">
                <a:latin typeface="BIZ UDゴシック" panose="020B0400000000000000" pitchFamily="49" charset="-128"/>
                <a:ea typeface="BIZ UDゴシック" panose="020B0400000000000000" pitchFamily="49" charset="-128"/>
              </a:rPr>
              <a:t>　栽培</a:t>
            </a:r>
            <a:r>
              <a:rPr lang="ja-JP" altLang="en-US" sz="1400" dirty="0">
                <a:latin typeface="BIZ UDゴシック" panose="020B0400000000000000" pitchFamily="49" charset="-128"/>
                <a:ea typeface="BIZ UDゴシック" panose="020B0400000000000000" pitchFamily="49" charset="-128"/>
              </a:rPr>
              <a:t>管理ビークル</a:t>
            </a:r>
            <a:r>
              <a:rPr lang="ja-JP" altLang="en-US" sz="1400" dirty="0" smtClean="0">
                <a:latin typeface="BIZ UDゴシック" panose="020B0400000000000000" pitchFamily="49" charset="-128"/>
                <a:ea typeface="BIZ UDゴシック" panose="020B0400000000000000" pitchFamily="49" charset="-128"/>
              </a:rPr>
              <a:t>、農業用</a:t>
            </a:r>
            <a:r>
              <a:rPr lang="ja-JP" altLang="en-US" sz="1400" dirty="0">
                <a:latin typeface="BIZ UDゴシック" panose="020B0400000000000000" pitchFamily="49" charset="-128"/>
                <a:ea typeface="BIZ UDゴシック" panose="020B0400000000000000" pitchFamily="49" charset="-128"/>
              </a:rPr>
              <a:t>無人</a:t>
            </a:r>
            <a:r>
              <a:rPr lang="ja-JP" altLang="en-US" sz="1400" dirty="0" smtClean="0">
                <a:latin typeface="BIZ UDゴシック" panose="020B0400000000000000" pitchFamily="49" charset="-128"/>
                <a:ea typeface="BIZ UDゴシック" panose="020B0400000000000000" pitchFamily="49" charset="-128"/>
              </a:rPr>
              <a:t>ヘリコプターなどの機械　</a:t>
            </a:r>
            <a:endParaRPr lang="en-US" altLang="ja-JP" sz="1400" dirty="0" smtClean="0">
              <a:latin typeface="BIZ UDゴシック" panose="020B0400000000000000" pitchFamily="49" charset="-128"/>
              <a:ea typeface="BIZ UDゴシック" panose="020B0400000000000000" pitchFamily="49" charset="-128"/>
            </a:endParaRPr>
          </a:p>
          <a:p>
            <a:pPr algn="l"/>
            <a:endParaRPr lang="en-US" altLang="ja-JP" sz="1400" dirty="0" smtClean="0">
              <a:latin typeface="BIZ UDゴシック" panose="020B0400000000000000" pitchFamily="49" charset="-128"/>
              <a:ea typeface="BIZ UDゴシック" panose="020B0400000000000000" pitchFamily="49" charset="-128"/>
            </a:endParaRPr>
          </a:p>
          <a:p>
            <a:pPr algn="l"/>
            <a:r>
              <a:rPr lang="ja-JP" altLang="en-US" dirty="0">
                <a:latin typeface="BIZ UDゴシック" panose="020B0400000000000000" pitchFamily="49" charset="-128"/>
                <a:ea typeface="BIZ UDゴシック" panose="020B0400000000000000" pitchFamily="49" charset="-128"/>
              </a:rPr>
              <a:t>■要望手続き■</a:t>
            </a:r>
            <a:endParaRPr lang="en-US" altLang="ja-JP" dirty="0" smtClean="0">
              <a:latin typeface="BIZ UDゴシック" panose="020B0400000000000000" pitchFamily="49" charset="-128"/>
              <a:ea typeface="BIZ UDゴシック" panose="020B0400000000000000" pitchFamily="49" charset="-128"/>
            </a:endParaRPr>
          </a:p>
          <a:p>
            <a:pPr algn="l"/>
            <a:r>
              <a:rPr lang="ja-JP" altLang="en-US" dirty="0" smtClean="0">
                <a:latin typeface="BIZ UDゴシック" panose="020B0400000000000000" pitchFamily="49" charset="-128"/>
                <a:ea typeface="BIZ UDゴシック" panose="020B0400000000000000" pitchFamily="49" charset="-128"/>
              </a:rPr>
              <a:t>　期　限　：　令和</a:t>
            </a:r>
            <a:r>
              <a:rPr lang="en-US" altLang="ja-JP" dirty="0" smtClean="0">
                <a:latin typeface="BIZ UDゴシック" panose="020B0400000000000000" pitchFamily="49" charset="-128"/>
                <a:ea typeface="BIZ UDゴシック" panose="020B0400000000000000" pitchFamily="49" charset="-128"/>
              </a:rPr>
              <a:t>7</a:t>
            </a:r>
            <a:r>
              <a:rPr lang="ja-JP" altLang="en-US" dirty="0" smtClean="0">
                <a:latin typeface="BIZ UDゴシック" panose="020B0400000000000000" pitchFamily="49" charset="-128"/>
                <a:ea typeface="BIZ UDゴシック" panose="020B0400000000000000" pitchFamily="49" charset="-128"/>
              </a:rPr>
              <a:t>年</a:t>
            </a:r>
            <a:r>
              <a:rPr lang="en-US" altLang="ja-JP" dirty="0" smtClean="0">
                <a:latin typeface="BIZ UDゴシック" panose="020B0400000000000000" pitchFamily="49" charset="-128"/>
                <a:ea typeface="BIZ UDゴシック" panose="020B0400000000000000" pitchFamily="49" charset="-128"/>
              </a:rPr>
              <a:t>7</a:t>
            </a:r>
            <a:r>
              <a:rPr lang="ja-JP" altLang="en-US" dirty="0" smtClean="0">
                <a:latin typeface="BIZ UDゴシック" panose="020B0400000000000000" pitchFamily="49" charset="-128"/>
                <a:ea typeface="BIZ UDゴシック" panose="020B0400000000000000" pitchFamily="49" charset="-128"/>
              </a:rPr>
              <a:t>月</a:t>
            </a:r>
            <a:r>
              <a:rPr lang="en-US" altLang="ja-JP" dirty="0" smtClean="0">
                <a:latin typeface="BIZ UDゴシック" panose="020B0400000000000000" pitchFamily="49" charset="-128"/>
                <a:ea typeface="BIZ UDゴシック" panose="020B0400000000000000" pitchFamily="49" charset="-128"/>
              </a:rPr>
              <a:t>31</a:t>
            </a:r>
            <a:r>
              <a:rPr lang="ja-JP" altLang="en-US" dirty="0" smtClean="0">
                <a:latin typeface="BIZ UDゴシック" panose="020B0400000000000000" pitchFamily="49" charset="-128"/>
                <a:ea typeface="BIZ UDゴシック" panose="020B0400000000000000" pitchFamily="49" charset="-128"/>
              </a:rPr>
              <a:t>日（木）</a:t>
            </a:r>
            <a:endParaRPr lang="en-US" altLang="ja-JP" dirty="0" smtClean="0">
              <a:latin typeface="BIZ UDゴシック" panose="020B0400000000000000" pitchFamily="49" charset="-128"/>
              <a:ea typeface="BIZ UDゴシック" panose="020B0400000000000000" pitchFamily="49" charset="-128"/>
            </a:endParaRPr>
          </a:p>
          <a:p>
            <a:pPr algn="l"/>
            <a:r>
              <a:rPr lang="ja-JP" altLang="en-US" dirty="0" smtClean="0">
                <a:latin typeface="BIZ UDゴシック" panose="020B0400000000000000" pitchFamily="49" charset="-128"/>
                <a:ea typeface="BIZ UDゴシック" panose="020B0400000000000000" pitchFamily="49" charset="-128"/>
              </a:rPr>
              <a:t>　要望方法：　対象機械等の</a:t>
            </a:r>
            <a:r>
              <a:rPr lang="ja-JP" altLang="en-US" b="1" u="sng" dirty="0" smtClean="0">
                <a:latin typeface="BIZ UDゴシック" panose="020B0400000000000000" pitchFamily="49" charset="-128"/>
                <a:ea typeface="BIZ UDゴシック" panose="020B0400000000000000" pitchFamily="49" charset="-128"/>
              </a:rPr>
              <a:t>見積書</a:t>
            </a:r>
            <a:r>
              <a:rPr lang="ja-JP" altLang="en-US" dirty="0" smtClean="0">
                <a:latin typeface="BIZ UDゴシック" panose="020B0400000000000000" pitchFamily="49" charset="-128"/>
                <a:ea typeface="BIZ UDゴシック" panose="020B0400000000000000" pitchFamily="49" charset="-128"/>
              </a:rPr>
              <a:t>と</a:t>
            </a:r>
            <a:r>
              <a:rPr lang="ja-JP" altLang="en-US" b="1" u="sng" dirty="0" smtClean="0">
                <a:latin typeface="BIZ UDゴシック" panose="020B0400000000000000" pitchFamily="49" charset="-128"/>
                <a:ea typeface="BIZ UDゴシック" panose="020B0400000000000000" pitchFamily="49" charset="-128"/>
              </a:rPr>
              <a:t>カタログ</a:t>
            </a:r>
            <a:r>
              <a:rPr lang="ja-JP" altLang="en-US" dirty="0" smtClean="0">
                <a:latin typeface="BIZ UDゴシック" panose="020B0400000000000000" pitchFamily="49" charset="-128"/>
                <a:ea typeface="BIZ UDゴシック" panose="020B0400000000000000" pitchFamily="49" charset="-128"/>
              </a:rPr>
              <a:t>を</a:t>
            </a:r>
            <a:r>
              <a:rPr lang="en-US" altLang="ja-JP" dirty="0" smtClean="0">
                <a:latin typeface="BIZ UDゴシック" panose="020B0400000000000000" pitchFamily="49" charset="-128"/>
                <a:ea typeface="BIZ UDゴシック" panose="020B0400000000000000" pitchFamily="49" charset="-128"/>
              </a:rPr>
              <a:t>1</a:t>
            </a:r>
            <a:r>
              <a:rPr lang="ja-JP" altLang="en-US" dirty="0" smtClean="0">
                <a:latin typeface="BIZ UDゴシック" panose="020B0400000000000000" pitchFamily="49" charset="-128"/>
                <a:ea typeface="BIZ UDゴシック" panose="020B0400000000000000" pitchFamily="49" charset="-128"/>
              </a:rPr>
              <a:t>部ずつ</a:t>
            </a:r>
            <a:endParaRPr lang="en-US" altLang="ja-JP" dirty="0" smtClean="0">
              <a:latin typeface="BIZ UDゴシック" panose="020B0400000000000000" pitchFamily="49" charset="-128"/>
              <a:ea typeface="BIZ UDゴシック" panose="020B0400000000000000" pitchFamily="49" charset="-128"/>
            </a:endParaRPr>
          </a:p>
          <a:p>
            <a:pPr algn="l"/>
            <a:r>
              <a:rPr lang="ja-JP" altLang="en-US" dirty="0" smtClean="0">
                <a:latin typeface="BIZ UDゴシック" panose="020B0400000000000000" pitchFamily="49" charset="-128"/>
                <a:ea typeface="BIZ UDゴシック" panose="020B0400000000000000" pitchFamily="49" charset="-128"/>
              </a:rPr>
              <a:t>　　　　　　　ご用意し、下記問い合わせ先まで提出</a:t>
            </a:r>
            <a:endParaRPr lang="en-US" altLang="ja-JP" dirty="0" smtClean="0">
              <a:latin typeface="BIZ UDゴシック" panose="020B0400000000000000" pitchFamily="49" charset="-128"/>
              <a:ea typeface="BIZ UDゴシック" panose="020B0400000000000000" pitchFamily="49" charset="-128"/>
            </a:endParaRPr>
          </a:p>
          <a:p>
            <a:pPr algn="l"/>
            <a:endParaRPr lang="en-US" altLang="ja-JP" dirty="0" smtClean="0">
              <a:latin typeface="BIZ UDゴシック" panose="020B0400000000000000" pitchFamily="49" charset="-128"/>
              <a:ea typeface="BIZ UDゴシック" panose="020B0400000000000000" pitchFamily="49" charset="-128"/>
            </a:endParaRPr>
          </a:p>
          <a:p>
            <a:pPr algn="l"/>
            <a:r>
              <a:rPr lang="ja-JP" altLang="en-US" dirty="0" smtClean="0">
                <a:latin typeface="BIZ UDゴシック" panose="020B0400000000000000" pitchFamily="49" charset="-128"/>
                <a:ea typeface="BIZ UDゴシック" panose="020B0400000000000000" pitchFamily="49" charset="-128"/>
              </a:rPr>
              <a:t>★その他申請要件等詳細</a:t>
            </a:r>
            <a:r>
              <a:rPr lang="ja-JP" altLang="en-US" dirty="0">
                <a:latin typeface="BIZ UDゴシック" panose="020B0400000000000000" pitchFamily="49" charset="-128"/>
                <a:ea typeface="BIZ UDゴシック" panose="020B0400000000000000" pitchFamily="49" charset="-128"/>
              </a:rPr>
              <a:t>は裏面</a:t>
            </a:r>
            <a:r>
              <a:rPr lang="ja-JP" altLang="en-US" dirty="0" smtClean="0">
                <a:latin typeface="BIZ UDゴシック" panose="020B0400000000000000" pitchFamily="49" charset="-128"/>
                <a:ea typeface="BIZ UDゴシック" panose="020B0400000000000000" pitchFamily="49" charset="-128"/>
              </a:rPr>
              <a:t>をご確認ください。</a:t>
            </a:r>
            <a:endParaRPr lang="en-US" altLang="ja-JP" dirty="0" smtClean="0">
              <a:latin typeface="BIZ UDゴシック" panose="020B0400000000000000" pitchFamily="49" charset="-128"/>
              <a:ea typeface="BIZ UDゴシック" panose="020B0400000000000000" pitchFamily="49" charset="-128"/>
            </a:endParaRPr>
          </a:p>
          <a:p>
            <a:pPr algn="l"/>
            <a:r>
              <a:rPr lang="ja-JP" altLang="en-US" sz="1100" dirty="0" smtClean="0">
                <a:latin typeface="BIZ UDゴシック" panose="020B0400000000000000" pitchFamily="49" charset="-128"/>
                <a:ea typeface="BIZ UDゴシック" panose="020B0400000000000000" pitchFamily="49" charset="-128"/>
              </a:rPr>
              <a:t>令和</a:t>
            </a:r>
            <a:r>
              <a:rPr lang="en-US" altLang="ja-JP" sz="1100" dirty="0" smtClean="0">
                <a:latin typeface="BIZ UDゴシック" panose="020B0400000000000000" pitchFamily="49" charset="-128"/>
                <a:ea typeface="BIZ UDゴシック" panose="020B0400000000000000" pitchFamily="49" charset="-128"/>
              </a:rPr>
              <a:t>9</a:t>
            </a:r>
            <a:r>
              <a:rPr lang="ja-JP" altLang="en-US" sz="1100" dirty="0" smtClean="0">
                <a:latin typeface="BIZ UDゴシック" panose="020B0400000000000000" pitchFamily="49" charset="-128"/>
                <a:ea typeface="BIZ UDゴシック" panose="020B0400000000000000" pitchFamily="49" charset="-128"/>
              </a:rPr>
              <a:t>年度以降の導入も随時相談を受け付けておりますのでお気軽にご連絡ください。</a:t>
            </a:r>
            <a:endParaRPr lang="ja-JP" altLang="en-US" dirty="0">
              <a:latin typeface="BIZ UDゴシック" panose="020B0400000000000000" pitchFamily="49" charset="-128"/>
              <a:ea typeface="BIZ UDゴシック" panose="020B0400000000000000" pitchFamily="49" charset="-128"/>
            </a:endParaRPr>
          </a:p>
        </p:txBody>
      </p:sp>
      <p:sp>
        <p:nvSpPr>
          <p:cNvPr id="4" name="テキスト ボックス 3"/>
          <p:cNvSpPr txBox="1"/>
          <p:nvPr/>
        </p:nvSpPr>
        <p:spPr>
          <a:xfrm>
            <a:off x="1666367" y="2114035"/>
            <a:ext cx="3568700" cy="369332"/>
          </a:xfrm>
          <a:prstGeom prst="rect">
            <a:avLst/>
          </a:prstGeom>
          <a:solidFill>
            <a:srgbClr val="FFC000"/>
          </a:solidFill>
          <a:ln w="38100">
            <a:solidFill>
              <a:srgbClr val="FFC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latin typeface="HGS創英角ｺﾞｼｯｸUB" panose="020B0900000000000000" pitchFamily="50" charset="-128"/>
                <a:ea typeface="HGS創英角ｺﾞｼｯｸUB" panose="020B0900000000000000" pitchFamily="50" charset="-128"/>
              </a:rPr>
              <a:t>令和</a:t>
            </a:r>
            <a:r>
              <a:rPr kumimoji="1" lang="en-US" altLang="ja-JP" dirty="0" smtClean="0">
                <a:latin typeface="HGS創英角ｺﾞｼｯｸUB" panose="020B0900000000000000" pitchFamily="50" charset="-128"/>
                <a:ea typeface="HGS創英角ｺﾞｼｯｸUB" panose="020B0900000000000000" pitchFamily="50" charset="-128"/>
              </a:rPr>
              <a:t>7</a:t>
            </a:r>
            <a:r>
              <a:rPr kumimoji="1" lang="ja-JP" altLang="en-US" dirty="0" smtClean="0">
                <a:latin typeface="HGS創英角ｺﾞｼｯｸUB" panose="020B0900000000000000" pitchFamily="50" charset="-128"/>
                <a:ea typeface="HGS創英角ｺﾞｼｯｸUB" panose="020B0900000000000000" pitchFamily="50" charset="-128"/>
              </a:rPr>
              <a:t>年度　要望調査について</a:t>
            </a:r>
            <a:endParaRPr kumimoji="1" lang="ja-JP" altLang="en-US" dirty="0">
              <a:latin typeface="HGS創英角ｺﾞｼｯｸUB" panose="020B0900000000000000" pitchFamily="50" charset="-128"/>
              <a:ea typeface="HGS創英角ｺﾞｼｯｸUB" panose="020B0900000000000000" pitchFamily="50" charset="-128"/>
            </a:endParaRPr>
          </a:p>
        </p:txBody>
      </p:sp>
      <p:sp>
        <p:nvSpPr>
          <p:cNvPr id="7" name="サブタイトル 2"/>
          <p:cNvSpPr txBox="1">
            <a:spLocks/>
          </p:cNvSpPr>
          <p:nvPr/>
        </p:nvSpPr>
        <p:spPr>
          <a:xfrm>
            <a:off x="624078" y="7950200"/>
            <a:ext cx="5850636" cy="1421144"/>
          </a:xfrm>
          <a:prstGeom prst="rect">
            <a:avLst/>
          </a:prstGeom>
          <a:ln w="28575"/>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625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endParaRPr lang="en-US" altLang="ja-JP" dirty="0" smtClean="0">
              <a:latin typeface="HGS創英角ｺﾞｼｯｸUB" panose="020B0900000000000000" pitchFamily="50" charset="-128"/>
              <a:ea typeface="HGS創英角ｺﾞｼｯｸUB" panose="020B0900000000000000" pitchFamily="50" charset="-128"/>
            </a:endParaRPr>
          </a:p>
          <a:p>
            <a:pPr algn="l"/>
            <a:r>
              <a:rPr lang="ja-JP" altLang="en-US" sz="2700" dirty="0">
                <a:latin typeface="BIZ UDゴシック" panose="020B0400000000000000" pitchFamily="49" charset="-128"/>
                <a:ea typeface="BIZ UDゴシック" panose="020B0400000000000000" pitchFamily="49" charset="-128"/>
              </a:rPr>
              <a:t>担当部署：飯塚市役所　経済部　農林振興課　</a:t>
            </a:r>
            <a:r>
              <a:rPr lang="ja-JP" altLang="en-US" sz="2700" dirty="0" smtClean="0">
                <a:latin typeface="BIZ UDゴシック" panose="020B0400000000000000" pitchFamily="49" charset="-128"/>
                <a:ea typeface="BIZ UDゴシック" panose="020B0400000000000000" pitchFamily="49" charset="-128"/>
              </a:rPr>
              <a:t>農政</a:t>
            </a:r>
            <a:r>
              <a:rPr lang="ja-JP" altLang="en-US" sz="2700" dirty="0">
                <a:latin typeface="BIZ UDゴシック" panose="020B0400000000000000" pitchFamily="49" charset="-128"/>
                <a:ea typeface="BIZ UDゴシック" panose="020B0400000000000000" pitchFamily="49" charset="-128"/>
              </a:rPr>
              <a:t>係</a:t>
            </a:r>
            <a:endParaRPr lang="en-US" altLang="ja-JP" sz="2700" dirty="0">
              <a:latin typeface="BIZ UDゴシック" panose="020B0400000000000000" pitchFamily="49" charset="-128"/>
              <a:ea typeface="BIZ UDゴシック" panose="020B0400000000000000" pitchFamily="49" charset="-128"/>
            </a:endParaRPr>
          </a:p>
          <a:p>
            <a:pPr algn="l"/>
            <a:r>
              <a:rPr lang="ja-JP" altLang="en-US" sz="2700" dirty="0">
                <a:latin typeface="BIZ UDゴシック" panose="020B0400000000000000" pitchFamily="49" charset="-128"/>
                <a:ea typeface="BIZ UDゴシック" panose="020B0400000000000000" pitchFamily="49" charset="-128"/>
              </a:rPr>
              <a:t>場　　所：本庁</a:t>
            </a:r>
            <a:r>
              <a:rPr lang="en-US" altLang="ja-JP" sz="2700" dirty="0">
                <a:latin typeface="BIZ UDゴシック" panose="020B0400000000000000" pitchFamily="49" charset="-128"/>
                <a:ea typeface="BIZ UDゴシック" panose="020B0400000000000000" pitchFamily="49" charset="-128"/>
              </a:rPr>
              <a:t>4</a:t>
            </a:r>
            <a:r>
              <a:rPr lang="ja-JP" altLang="en-US" sz="2700" dirty="0">
                <a:latin typeface="BIZ UDゴシック" panose="020B0400000000000000" pitchFamily="49" charset="-128"/>
                <a:ea typeface="BIZ UDゴシック" panose="020B0400000000000000" pitchFamily="49" charset="-128"/>
              </a:rPr>
              <a:t>階</a:t>
            </a:r>
            <a:endParaRPr lang="en-US" altLang="ja-JP" sz="2700" dirty="0">
              <a:latin typeface="BIZ UDゴシック" panose="020B0400000000000000" pitchFamily="49" charset="-128"/>
              <a:ea typeface="BIZ UDゴシック" panose="020B0400000000000000" pitchFamily="49" charset="-128"/>
            </a:endParaRPr>
          </a:p>
          <a:p>
            <a:pPr algn="l"/>
            <a:r>
              <a:rPr lang="ja-JP" altLang="en-US" sz="2700" dirty="0">
                <a:latin typeface="BIZ UDゴシック" panose="020B0400000000000000" pitchFamily="49" charset="-128"/>
                <a:ea typeface="BIZ UDゴシック" panose="020B0400000000000000" pitchFamily="49" charset="-128"/>
              </a:rPr>
              <a:t>電話番号：</a:t>
            </a:r>
            <a:r>
              <a:rPr lang="en-US" altLang="ja-JP" sz="2700" dirty="0" smtClean="0">
                <a:latin typeface="BIZ UDゴシック" panose="020B0400000000000000" pitchFamily="49" charset="-128"/>
                <a:ea typeface="BIZ UDゴシック" panose="020B0400000000000000" pitchFamily="49" charset="-128"/>
              </a:rPr>
              <a:t>0948-96-8455</a:t>
            </a:r>
            <a:r>
              <a:rPr lang="ja-JP" altLang="en-US" sz="2700" dirty="0" smtClean="0">
                <a:latin typeface="BIZ UDゴシック" panose="020B0400000000000000" pitchFamily="49" charset="-128"/>
                <a:ea typeface="BIZ UDゴシック" panose="020B0400000000000000" pitchFamily="49" charset="-128"/>
              </a:rPr>
              <a:t>（</a:t>
            </a:r>
            <a:r>
              <a:rPr lang="ja-JP" altLang="en-US" sz="2700" dirty="0">
                <a:latin typeface="BIZ UDゴシック" panose="020B0400000000000000" pitchFamily="49" charset="-128"/>
                <a:ea typeface="BIZ UDゴシック" panose="020B0400000000000000" pitchFamily="49" charset="-128"/>
              </a:rPr>
              <a:t>直通）</a:t>
            </a:r>
            <a:endParaRPr lang="en-US" altLang="ja-JP" sz="2700" dirty="0">
              <a:latin typeface="BIZ UDゴシック" panose="020B0400000000000000" pitchFamily="49" charset="-128"/>
              <a:ea typeface="BIZ UDゴシック" panose="020B0400000000000000" pitchFamily="49" charset="-128"/>
            </a:endParaRPr>
          </a:p>
          <a:p>
            <a:pPr algn="l"/>
            <a:r>
              <a:rPr lang="en-US" altLang="ja-JP" sz="2700" dirty="0">
                <a:latin typeface="BIZ UDゴシック" panose="020B0400000000000000" pitchFamily="49" charset="-128"/>
                <a:ea typeface="BIZ UDゴシック" panose="020B0400000000000000" pitchFamily="49" charset="-128"/>
              </a:rPr>
              <a:t>FAX </a:t>
            </a:r>
            <a:r>
              <a:rPr lang="ja-JP" altLang="en-US" sz="2700" dirty="0">
                <a:latin typeface="BIZ UDゴシック" panose="020B0400000000000000" pitchFamily="49" charset="-128"/>
                <a:ea typeface="BIZ UDゴシック" panose="020B0400000000000000" pitchFamily="49" charset="-128"/>
              </a:rPr>
              <a:t>番号：</a:t>
            </a:r>
            <a:r>
              <a:rPr lang="en-US" altLang="ja-JP" sz="2700" dirty="0">
                <a:latin typeface="BIZ UDゴシック" panose="020B0400000000000000" pitchFamily="49" charset="-128"/>
                <a:ea typeface="BIZ UDゴシック" panose="020B0400000000000000" pitchFamily="49" charset="-128"/>
              </a:rPr>
              <a:t>0948-22-6062</a:t>
            </a:r>
          </a:p>
          <a:p>
            <a:pPr algn="l"/>
            <a:endParaRPr lang="en-US" altLang="ja-JP" dirty="0" smtClean="0">
              <a:latin typeface="HGS創英角ｺﾞｼｯｸUB" panose="020B0900000000000000" pitchFamily="50" charset="-128"/>
              <a:ea typeface="HGS創英角ｺﾞｼｯｸUB" panose="020B0900000000000000" pitchFamily="50" charset="-128"/>
            </a:endParaRPr>
          </a:p>
          <a:p>
            <a:pPr algn="l"/>
            <a:endParaRPr lang="en-US" altLang="ja-JP" dirty="0" smtClean="0">
              <a:latin typeface="HGS創英角ｺﾞｼｯｸUB" panose="020B0900000000000000" pitchFamily="50" charset="-128"/>
              <a:ea typeface="HGS創英角ｺﾞｼｯｸUB" panose="020B0900000000000000" pitchFamily="50" charset="-128"/>
            </a:endParaRPr>
          </a:p>
        </p:txBody>
      </p:sp>
      <p:sp>
        <p:nvSpPr>
          <p:cNvPr id="8" name="テキスト ボックス 7"/>
          <p:cNvSpPr txBox="1"/>
          <p:nvPr/>
        </p:nvSpPr>
        <p:spPr>
          <a:xfrm>
            <a:off x="1666367" y="7727434"/>
            <a:ext cx="3568700" cy="369332"/>
          </a:xfrm>
          <a:prstGeom prst="rect">
            <a:avLst/>
          </a:prstGeom>
          <a:solidFill>
            <a:srgbClr val="FFC000"/>
          </a:solidFill>
          <a:ln w="38100">
            <a:solidFill>
              <a:srgbClr val="FFC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問 い 合 わ せ 先</a:t>
            </a:r>
            <a:endParaRPr kumimoji="1" lang="ja-JP" altLang="en-US" dirty="0">
              <a:latin typeface="HGS創英角ｺﾞｼｯｸUB" panose="020B0900000000000000" pitchFamily="50" charset="-128"/>
              <a:ea typeface="HGS創英角ｺﾞｼｯｸUB" panose="020B0900000000000000" pitchFamily="50" charset="-128"/>
            </a:endParaRPr>
          </a:p>
        </p:txBody>
      </p:sp>
      <p:sp>
        <p:nvSpPr>
          <p:cNvPr id="9" name="テキスト ボックス 8"/>
          <p:cNvSpPr txBox="1"/>
          <p:nvPr/>
        </p:nvSpPr>
        <p:spPr>
          <a:xfrm>
            <a:off x="4622800" y="9420011"/>
            <a:ext cx="2368296" cy="276999"/>
          </a:xfrm>
          <a:prstGeom prst="rect">
            <a:avLst/>
          </a:prstGeom>
          <a:noFill/>
          <a:ln w="38100">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sz="1200" dirty="0" smtClean="0">
                <a:latin typeface="HGS創英角ｺﾞｼｯｸUB" panose="020B0900000000000000" pitchFamily="50" charset="-128"/>
                <a:ea typeface="HGS創英角ｺﾞｼｯｸUB" panose="020B0900000000000000" pitchFamily="50" charset="-128"/>
              </a:rPr>
              <a:t>※</a:t>
            </a:r>
            <a:r>
              <a:rPr kumimoji="1" lang="ja-JP" altLang="en-US" sz="1200" dirty="0" smtClean="0">
                <a:latin typeface="HGS創英角ｺﾞｼｯｸUB" panose="020B0900000000000000" pitchFamily="50" charset="-128"/>
                <a:ea typeface="HGS創英角ｺﾞｼｯｸUB" panose="020B0900000000000000" pitchFamily="50" charset="-128"/>
              </a:rPr>
              <a:t>裏面もご覧ください</a:t>
            </a:r>
            <a:endParaRPr kumimoji="1" lang="ja-JP" altLang="en-US" sz="120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2352420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9"/>
          <p:cNvSpPr>
            <a:spLocks noGrp="1"/>
          </p:cNvSpPr>
          <p:nvPr>
            <p:ph idx="1"/>
          </p:nvPr>
        </p:nvSpPr>
        <p:spPr>
          <a:xfrm>
            <a:off x="471489" y="753627"/>
            <a:ext cx="5959456" cy="8466573"/>
          </a:xfrm>
          <a:ln w="38100">
            <a:solidFill>
              <a:schemeClr val="accent2"/>
            </a:solidFill>
          </a:ln>
        </p:spPr>
        <p:style>
          <a:lnRef idx="2">
            <a:schemeClr val="accent4"/>
          </a:lnRef>
          <a:fillRef idx="1">
            <a:schemeClr val="lt1"/>
          </a:fillRef>
          <a:effectRef idx="0">
            <a:schemeClr val="accent4"/>
          </a:effectRef>
          <a:fontRef idx="minor">
            <a:schemeClr val="dk1"/>
          </a:fontRef>
        </p:style>
        <p:txBody>
          <a:bodyPr>
            <a:normAutofit fontScale="70000" lnSpcReduction="20000"/>
          </a:bodyPr>
          <a:lstStyle/>
          <a:p>
            <a:pPr marL="0" indent="0">
              <a:buNone/>
            </a:pPr>
            <a:endParaRPr kumimoji="1" lang="en-US" altLang="ja-JP" dirty="0" smtClean="0"/>
          </a:p>
          <a:p>
            <a:pPr marL="0" indent="0">
              <a:buNone/>
            </a:pPr>
            <a:endParaRPr kumimoji="1" lang="en-US" altLang="ja-JP" dirty="0" smtClean="0"/>
          </a:p>
          <a:p>
            <a:pPr marL="0" indent="0">
              <a:buNone/>
            </a:pPr>
            <a:r>
              <a:rPr lang="ja-JP" altLang="en-US" sz="2300" dirty="0">
                <a:solidFill>
                  <a:schemeClr val="tx1"/>
                </a:solidFill>
                <a:latin typeface="BIZ UDゴシック" panose="020B0400000000000000" pitchFamily="49" charset="-128"/>
                <a:ea typeface="BIZ UDゴシック" panose="020B0400000000000000" pitchFamily="49" charset="-128"/>
              </a:rPr>
              <a:t>●補助率</a:t>
            </a:r>
            <a:endParaRPr lang="en-US" altLang="ja-JP" sz="23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a:t>
            </a:r>
            <a:r>
              <a:rPr lang="ja-JP" altLang="ja-JP" sz="1700" dirty="0">
                <a:solidFill>
                  <a:schemeClr val="tx1"/>
                </a:solidFill>
                <a:latin typeface="BIZ UDゴシック" panose="020B0400000000000000" pitchFamily="49" charset="-128"/>
                <a:ea typeface="BIZ UDゴシック" panose="020B0400000000000000" pitchFamily="49" charset="-128"/>
              </a:rPr>
              <a:t>補助対象経費の</a:t>
            </a:r>
            <a:r>
              <a:rPr lang="en-US" altLang="ja-JP" sz="1700" dirty="0">
                <a:solidFill>
                  <a:schemeClr val="tx1"/>
                </a:solidFill>
                <a:latin typeface="BIZ UDゴシック" panose="020B0400000000000000" pitchFamily="49" charset="-128"/>
                <a:ea typeface="BIZ UDゴシック" panose="020B0400000000000000" pitchFamily="49" charset="-128"/>
              </a:rPr>
              <a:t>3</a:t>
            </a:r>
            <a:r>
              <a:rPr lang="ja-JP" altLang="ja-JP" sz="1700" dirty="0">
                <a:solidFill>
                  <a:schemeClr val="tx1"/>
                </a:solidFill>
                <a:latin typeface="BIZ UDゴシック" panose="020B0400000000000000" pitchFamily="49" charset="-128"/>
                <a:ea typeface="BIZ UDゴシック" panose="020B0400000000000000" pitchFamily="49" charset="-128"/>
              </a:rPr>
              <a:t>分の</a:t>
            </a:r>
            <a:r>
              <a:rPr lang="en-US" altLang="ja-JP" sz="1700" dirty="0">
                <a:solidFill>
                  <a:schemeClr val="tx1"/>
                </a:solidFill>
                <a:latin typeface="BIZ UDゴシック" panose="020B0400000000000000" pitchFamily="49" charset="-128"/>
                <a:ea typeface="BIZ UDゴシック" panose="020B0400000000000000" pitchFamily="49" charset="-128"/>
              </a:rPr>
              <a:t>1</a:t>
            </a:r>
            <a:r>
              <a:rPr lang="ja-JP" altLang="ja-JP" sz="1700" dirty="0">
                <a:solidFill>
                  <a:schemeClr val="tx1"/>
                </a:solidFill>
                <a:latin typeface="BIZ UDゴシック" panose="020B0400000000000000" pitchFamily="49" charset="-128"/>
                <a:ea typeface="BIZ UDゴシック" panose="020B0400000000000000" pitchFamily="49" charset="-128"/>
              </a:rPr>
              <a:t>以内が福岡県より</a:t>
            </a:r>
            <a:r>
              <a:rPr lang="ja-JP" altLang="en-US" sz="1700" dirty="0">
                <a:solidFill>
                  <a:schemeClr val="tx1"/>
                </a:solidFill>
                <a:latin typeface="BIZ UDゴシック" panose="020B0400000000000000" pitchFamily="49" charset="-128"/>
                <a:ea typeface="BIZ UDゴシック" panose="020B0400000000000000" pitchFamily="49" charset="-128"/>
              </a:rPr>
              <a:t>補助</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a:t>
            </a:r>
            <a:r>
              <a:rPr lang="en-US" altLang="ja-JP" sz="1700" dirty="0">
                <a:solidFill>
                  <a:schemeClr val="tx1"/>
                </a:solidFill>
                <a:latin typeface="BIZ UDゴシック" panose="020B0400000000000000" pitchFamily="49" charset="-128"/>
                <a:ea typeface="BIZ UDゴシック" panose="020B0400000000000000" pitchFamily="49" charset="-128"/>
              </a:rPr>
              <a:t>6</a:t>
            </a:r>
            <a:r>
              <a:rPr lang="ja-JP" altLang="ja-JP" sz="1700" dirty="0">
                <a:solidFill>
                  <a:schemeClr val="tx1"/>
                </a:solidFill>
                <a:latin typeface="BIZ UDゴシック" panose="020B0400000000000000" pitchFamily="49" charset="-128"/>
                <a:ea typeface="BIZ UDゴシック" panose="020B0400000000000000" pitchFamily="49" charset="-128"/>
              </a:rPr>
              <a:t>分の</a:t>
            </a:r>
            <a:r>
              <a:rPr lang="en-US" altLang="ja-JP" sz="1700" dirty="0">
                <a:solidFill>
                  <a:schemeClr val="tx1"/>
                </a:solidFill>
                <a:latin typeface="BIZ UDゴシック" panose="020B0400000000000000" pitchFamily="49" charset="-128"/>
                <a:ea typeface="BIZ UDゴシック" panose="020B0400000000000000" pitchFamily="49" charset="-128"/>
              </a:rPr>
              <a:t>1</a:t>
            </a:r>
            <a:r>
              <a:rPr lang="ja-JP" altLang="ja-JP" sz="1700" dirty="0">
                <a:solidFill>
                  <a:schemeClr val="tx1"/>
                </a:solidFill>
                <a:latin typeface="BIZ UDゴシック" panose="020B0400000000000000" pitchFamily="49" charset="-128"/>
                <a:ea typeface="BIZ UDゴシック" panose="020B0400000000000000" pitchFamily="49" charset="-128"/>
              </a:rPr>
              <a:t>以内が飯塚市より補助</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例　</a:t>
            </a:r>
            <a:r>
              <a:rPr lang="en-US" altLang="ja-JP" sz="1700" dirty="0">
                <a:solidFill>
                  <a:schemeClr val="tx1"/>
                </a:solidFill>
                <a:latin typeface="BIZ UDゴシック" panose="020B0400000000000000" pitchFamily="49" charset="-128"/>
                <a:ea typeface="BIZ UDゴシック" panose="020B0400000000000000" pitchFamily="49" charset="-128"/>
              </a:rPr>
              <a:t>330</a:t>
            </a:r>
            <a:r>
              <a:rPr lang="ja-JP" altLang="en-US" sz="1700" dirty="0">
                <a:solidFill>
                  <a:schemeClr val="tx1"/>
                </a:solidFill>
                <a:latin typeface="BIZ UDゴシック" panose="020B0400000000000000" pitchFamily="49" charset="-128"/>
                <a:ea typeface="BIZ UDゴシック" panose="020B0400000000000000" pitchFamily="49" charset="-128"/>
              </a:rPr>
              <a:t>万円（税込）の機械導入</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福岡県の補助額：</a:t>
            </a:r>
            <a:r>
              <a:rPr lang="en-US" altLang="ja-JP" sz="1700" dirty="0">
                <a:solidFill>
                  <a:schemeClr val="tx1"/>
                </a:solidFill>
                <a:latin typeface="BIZ UDゴシック" panose="020B0400000000000000" pitchFamily="49" charset="-128"/>
                <a:ea typeface="BIZ UDゴシック" panose="020B0400000000000000" pitchFamily="49" charset="-128"/>
              </a:rPr>
              <a:t>300</a:t>
            </a:r>
            <a:r>
              <a:rPr lang="ja-JP" altLang="en-US" sz="1700" dirty="0">
                <a:solidFill>
                  <a:schemeClr val="tx1"/>
                </a:solidFill>
                <a:latin typeface="BIZ UDゴシック" panose="020B0400000000000000" pitchFamily="49" charset="-128"/>
                <a:ea typeface="BIZ UDゴシック" panose="020B0400000000000000" pitchFamily="49" charset="-128"/>
              </a:rPr>
              <a:t>万円（税抜き額）</a:t>
            </a:r>
            <a:r>
              <a:rPr lang="en-US" altLang="ja-JP" sz="1700" dirty="0">
                <a:solidFill>
                  <a:schemeClr val="tx1"/>
                </a:solidFill>
                <a:latin typeface="BIZ UDゴシック" panose="020B0400000000000000" pitchFamily="49" charset="-128"/>
                <a:ea typeface="BIZ UDゴシック" panose="020B0400000000000000" pitchFamily="49" charset="-128"/>
              </a:rPr>
              <a:t>×1/3</a:t>
            </a:r>
            <a:r>
              <a:rPr lang="ja-JP" altLang="en-US" sz="1700" dirty="0">
                <a:solidFill>
                  <a:schemeClr val="tx1"/>
                </a:solidFill>
                <a:latin typeface="BIZ UDゴシック" panose="020B0400000000000000" pitchFamily="49" charset="-128"/>
                <a:ea typeface="BIZ UDゴシック" panose="020B0400000000000000" pitchFamily="49" charset="-128"/>
              </a:rPr>
              <a:t>＝</a:t>
            </a:r>
            <a:r>
              <a:rPr lang="en-US" altLang="ja-JP" sz="1700" dirty="0">
                <a:solidFill>
                  <a:schemeClr val="tx1"/>
                </a:solidFill>
                <a:latin typeface="BIZ UDゴシック" panose="020B0400000000000000" pitchFamily="49" charset="-128"/>
                <a:ea typeface="BIZ UDゴシック" panose="020B0400000000000000" pitchFamily="49" charset="-128"/>
              </a:rPr>
              <a:t>100</a:t>
            </a:r>
            <a:r>
              <a:rPr lang="ja-JP" altLang="en-US" sz="1700" dirty="0">
                <a:solidFill>
                  <a:schemeClr val="tx1"/>
                </a:solidFill>
                <a:latin typeface="BIZ UDゴシック" panose="020B0400000000000000" pitchFamily="49" charset="-128"/>
                <a:ea typeface="BIZ UDゴシック" panose="020B0400000000000000" pitchFamily="49" charset="-128"/>
              </a:rPr>
              <a:t>万円</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飯塚市の補助額：</a:t>
            </a:r>
            <a:r>
              <a:rPr lang="en-US" altLang="ja-JP" sz="1700" dirty="0">
                <a:solidFill>
                  <a:schemeClr val="tx1"/>
                </a:solidFill>
                <a:latin typeface="BIZ UDゴシック" panose="020B0400000000000000" pitchFamily="49" charset="-128"/>
                <a:ea typeface="BIZ UDゴシック" panose="020B0400000000000000" pitchFamily="49" charset="-128"/>
              </a:rPr>
              <a:t> 300</a:t>
            </a:r>
            <a:r>
              <a:rPr lang="ja-JP" altLang="en-US" sz="1700" dirty="0">
                <a:solidFill>
                  <a:schemeClr val="tx1"/>
                </a:solidFill>
                <a:latin typeface="BIZ UDゴシック" panose="020B0400000000000000" pitchFamily="49" charset="-128"/>
                <a:ea typeface="BIZ UDゴシック" panose="020B0400000000000000" pitchFamily="49" charset="-128"/>
              </a:rPr>
              <a:t>万円（税抜き額）</a:t>
            </a:r>
            <a:r>
              <a:rPr lang="en-US" altLang="ja-JP" sz="1700" dirty="0">
                <a:solidFill>
                  <a:schemeClr val="tx1"/>
                </a:solidFill>
                <a:latin typeface="BIZ UDゴシック" panose="020B0400000000000000" pitchFamily="49" charset="-128"/>
                <a:ea typeface="BIZ UDゴシック" panose="020B0400000000000000" pitchFamily="49" charset="-128"/>
              </a:rPr>
              <a:t>×1/6</a:t>
            </a:r>
            <a:r>
              <a:rPr lang="ja-JP" altLang="en-US" sz="1700" dirty="0">
                <a:solidFill>
                  <a:schemeClr val="tx1"/>
                </a:solidFill>
                <a:latin typeface="BIZ UDゴシック" panose="020B0400000000000000" pitchFamily="49" charset="-128"/>
                <a:ea typeface="BIZ UDゴシック" panose="020B0400000000000000" pitchFamily="49" charset="-128"/>
              </a:rPr>
              <a:t>＝</a:t>
            </a:r>
            <a:r>
              <a:rPr lang="en-US" altLang="ja-JP" sz="1700" dirty="0">
                <a:solidFill>
                  <a:schemeClr val="tx1"/>
                </a:solidFill>
                <a:latin typeface="BIZ UDゴシック" panose="020B0400000000000000" pitchFamily="49" charset="-128"/>
                <a:ea typeface="BIZ UDゴシック" panose="020B0400000000000000" pitchFamily="49" charset="-128"/>
              </a:rPr>
              <a:t>50</a:t>
            </a:r>
            <a:r>
              <a:rPr lang="ja-JP" altLang="en-US" sz="1700" dirty="0">
                <a:solidFill>
                  <a:schemeClr val="tx1"/>
                </a:solidFill>
                <a:latin typeface="BIZ UDゴシック" panose="020B0400000000000000" pitchFamily="49" charset="-128"/>
                <a:ea typeface="BIZ UDゴシック" panose="020B0400000000000000" pitchFamily="49" charset="-128"/>
              </a:rPr>
              <a:t>万円</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a:t>
            </a:r>
            <a:r>
              <a:rPr lang="en-US" altLang="ja-JP" sz="1700" dirty="0">
                <a:solidFill>
                  <a:schemeClr val="tx1"/>
                </a:solidFill>
                <a:latin typeface="BIZ UDゴシック" panose="020B0400000000000000" pitchFamily="49" charset="-128"/>
                <a:ea typeface="BIZ UDゴシック" panose="020B0400000000000000" pitchFamily="49" charset="-128"/>
              </a:rPr>
              <a:t>※</a:t>
            </a:r>
            <a:r>
              <a:rPr lang="ja-JP" altLang="en-US" sz="1700" dirty="0">
                <a:solidFill>
                  <a:schemeClr val="tx1"/>
                </a:solidFill>
                <a:latin typeface="BIZ UDゴシック" panose="020B0400000000000000" pitchFamily="49" charset="-128"/>
                <a:ea typeface="BIZ UDゴシック" panose="020B0400000000000000" pitchFamily="49" charset="-128"/>
              </a:rPr>
              <a:t>事業者の自己負担額：機械金額（税込み）</a:t>
            </a:r>
            <a:r>
              <a:rPr lang="ja-JP" altLang="en-US" sz="1700" dirty="0" err="1">
                <a:solidFill>
                  <a:schemeClr val="tx1"/>
                </a:solidFill>
                <a:latin typeface="BIZ UDゴシック" panose="020B0400000000000000" pitchFamily="49" charset="-128"/>
                <a:ea typeface="BIZ UDゴシック" panose="020B0400000000000000" pitchFamily="49" charset="-128"/>
              </a:rPr>
              <a:t>ー</a:t>
            </a:r>
            <a:r>
              <a:rPr lang="ja-JP" altLang="en-US" sz="1700" dirty="0">
                <a:solidFill>
                  <a:schemeClr val="tx1"/>
                </a:solidFill>
                <a:latin typeface="BIZ UDゴシック" panose="020B0400000000000000" pitchFamily="49" charset="-128"/>
                <a:ea typeface="BIZ UDゴシック" panose="020B0400000000000000" pitchFamily="49" charset="-128"/>
              </a:rPr>
              <a:t>　補助金額</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a:t>
            </a:r>
            <a:r>
              <a:rPr lang="en-US" altLang="ja-JP" sz="1700" dirty="0">
                <a:solidFill>
                  <a:schemeClr val="tx1"/>
                </a:solidFill>
                <a:latin typeface="BIZ UDゴシック" panose="020B0400000000000000" pitchFamily="49" charset="-128"/>
                <a:ea typeface="BIZ UDゴシック" panose="020B0400000000000000" pitchFamily="49" charset="-128"/>
              </a:rPr>
              <a:t>330</a:t>
            </a:r>
            <a:r>
              <a:rPr lang="ja-JP" altLang="en-US" sz="1700" dirty="0">
                <a:solidFill>
                  <a:schemeClr val="tx1"/>
                </a:solidFill>
                <a:latin typeface="BIZ UDゴシック" panose="020B0400000000000000" pitchFamily="49" charset="-128"/>
                <a:ea typeface="BIZ UDゴシック" panose="020B0400000000000000" pitchFamily="49" charset="-128"/>
              </a:rPr>
              <a:t>万円　</a:t>
            </a:r>
            <a:r>
              <a:rPr lang="ja-JP" altLang="en-US" sz="1700" dirty="0" err="1">
                <a:solidFill>
                  <a:schemeClr val="tx1"/>
                </a:solidFill>
                <a:latin typeface="BIZ UDゴシック" panose="020B0400000000000000" pitchFamily="49" charset="-128"/>
                <a:ea typeface="BIZ UDゴシック" panose="020B0400000000000000" pitchFamily="49" charset="-128"/>
              </a:rPr>
              <a:t>ー</a:t>
            </a:r>
            <a:r>
              <a:rPr lang="ja-JP" altLang="en-US" sz="1700" dirty="0">
                <a:solidFill>
                  <a:schemeClr val="tx1"/>
                </a:solidFill>
                <a:latin typeface="BIZ UDゴシック" panose="020B0400000000000000" pitchFamily="49" charset="-128"/>
                <a:ea typeface="BIZ UDゴシック" panose="020B0400000000000000" pitchFamily="49" charset="-128"/>
              </a:rPr>
              <a:t>　（</a:t>
            </a:r>
            <a:r>
              <a:rPr lang="en-US" altLang="ja-JP" sz="1700" dirty="0">
                <a:solidFill>
                  <a:schemeClr val="tx1"/>
                </a:solidFill>
                <a:latin typeface="BIZ UDゴシック" panose="020B0400000000000000" pitchFamily="49" charset="-128"/>
                <a:ea typeface="BIZ UDゴシック" panose="020B0400000000000000" pitchFamily="49" charset="-128"/>
              </a:rPr>
              <a:t>100</a:t>
            </a:r>
            <a:r>
              <a:rPr lang="ja-JP" altLang="en-US" sz="1700" dirty="0">
                <a:solidFill>
                  <a:schemeClr val="tx1"/>
                </a:solidFill>
                <a:latin typeface="BIZ UDゴシック" panose="020B0400000000000000" pitchFamily="49" charset="-128"/>
                <a:ea typeface="BIZ UDゴシック" panose="020B0400000000000000" pitchFamily="49" charset="-128"/>
              </a:rPr>
              <a:t>＋</a:t>
            </a:r>
            <a:r>
              <a:rPr lang="en-US" altLang="ja-JP" sz="1700" dirty="0">
                <a:solidFill>
                  <a:schemeClr val="tx1"/>
                </a:solidFill>
                <a:latin typeface="BIZ UDゴシック" panose="020B0400000000000000" pitchFamily="49" charset="-128"/>
                <a:ea typeface="BIZ UDゴシック" panose="020B0400000000000000" pitchFamily="49" charset="-128"/>
              </a:rPr>
              <a:t>50</a:t>
            </a:r>
            <a:r>
              <a:rPr lang="ja-JP" altLang="en-US" sz="1700" dirty="0">
                <a:solidFill>
                  <a:schemeClr val="tx1"/>
                </a:solidFill>
                <a:latin typeface="BIZ UDゴシック" panose="020B0400000000000000" pitchFamily="49" charset="-128"/>
                <a:ea typeface="BIZ UDゴシック" panose="020B0400000000000000" pitchFamily="49" charset="-128"/>
              </a:rPr>
              <a:t>）万円　＝　</a:t>
            </a:r>
            <a:r>
              <a:rPr lang="en-US" altLang="ja-JP" sz="1700" dirty="0">
                <a:solidFill>
                  <a:schemeClr val="tx1"/>
                </a:solidFill>
                <a:latin typeface="BIZ UDゴシック" panose="020B0400000000000000" pitchFamily="49" charset="-128"/>
                <a:ea typeface="BIZ UDゴシック" panose="020B0400000000000000" pitchFamily="49" charset="-128"/>
              </a:rPr>
              <a:t>180</a:t>
            </a:r>
            <a:r>
              <a:rPr lang="ja-JP" altLang="en-US" sz="1700" dirty="0">
                <a:solidFill>
                  <a:schemeClr val="tx1"/>
                </a:solidFill>
                <a:latin typeface="BIZ UDゴシック" panose="020B0400000000000000" pitchFamily="49" charset="-128"/>
                <a:ea typeface="BIZ UDゴシック" panose="020B0400000000000000" pitchFamily="49" charset="-128"/>
              </a:rPr>
              <a:t>万円</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2300" dirty="0">
                <a:solidFill>
                  <a:schemeClr val="tx1"/>
                </a:solidFill>
                <a:latin typeface="BIZ UDゴシック" panose="020B0400000000000000" pitchFamily="49" charset="-128"/>
                <a:ea typeface="BIZ UDゴシック" panose="020B0400000000000000" pitchFamily="49" charset="-128"/>
              </a:rPr>
              <a:t>●対象経費</a:t>
            </a:r>
            <a:endParaRPr lang="en-US" altLang="ja-JP" sz="23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耐用年数が</a:t>
            </a:r>
            <a:r>
              <a:rPr lang="en-US" altLang="ja-JP" sz="1700" dirty="0">
                <a:solidFill>
                  <a:schemeClr val="tx1"/>
                </a:solidFill>
                <a:latin typeface="BIZ UDゴシック" panose="020B0400000000000000" pitchFamily="49" charset="-128"/>
                <a:ea typeface="BIZ UDゴシック" panose="020B0400000000000000" pitchFamily="49" charset="-128"/>
              </a:rPr>
              <a:t>7</a:t>
            </a:r>
            <a:r>
              <a:rPr lang="ja-JP" altLang="en-US" sz="1700" dirty="0">
                <a:solidFill>
                  <a:schemeClr val="tx1"/>
                </a:solidFill>
                <a:latin typeface="BIZ UDゴシック" panose="020B0400000000000000" pitchFamily="49" charset="-128"/>
                <a:ea typeface="BIZ UDゴシック" panose="020B0400000000000000" pitchFamily="49" charset="-128"/>
              </a:rPr>
              <a:t>年以上で、税抜き</a:t>
            </a:r>
            <a:r>
              <a:rPr lang="en-US" altLang="ja-JP" sz="1700" dirty="0">
                <a:solidFill>
                  <a:schemeClr val="tx1"/>
                </a:solidFill>
                <a:latin typeface="BIZ UDゴシック" panose="020B0400000000000000" pitchFamily="49" charset="-128"/>
                <a:ea typeface="BIZ UDゴシック" panose="020B0400000000000000" pitchFamily="49" charset="-128"/>
              </a:rPr>
              <a:t>50</a:t>
            </a:r>
            <a:r>
              <a:rPr lang="ja-JP" altLang="en-US" sz="1700" dirty="0">
                <a:solidFill>
                  <a:schemeClr val="tx1"/>
                </a:solidFill>
                <a:latin typeface="BIZ UDゴシック" panose="020B0400000000000000" pitchFamily="49" charset="-128"/>
                <a:ea typeface="BIZ UDゴシック" panose="020B0400000000000000" pitchFamily="49" charset="-128"/>
              </a:rPr>
              <a:t>万円以上の農業用機械の購入経費など</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2300" dirty="0">
                <a:solidFill>
                  <a:schemeClr val="tx1"/>
                </a:solidFill>
                <a:latin typeface="BIZ UDゴシック" panose="020B0400000000000000" pitchFamily="49" charset="-128"/>
                <a:ea typeface="BIZ UDゴシック" panose="020B0400000000000000" pitchFamily="49" charset="-128"/>
              </a:rPr>
              <a:t>●主な要件</a:t>
            </a:r>
            <a:endParaRPr lang="en-US" altLang="ja-JP" sz="23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・受益地は農業振興地域の整備に関する法律第</a:t>
            </a:r>
            <a:r>
              <a:rPr lang="en-US" altLang="ja-JP" sz="1700" dirty="0">
                <a:solidFill>
                  <a:schemeClr val="tx1"/>
                </a:solidFill>
                <a:latin typeface="BIZ UDゴシック" panose="020B0400000000000000" pitchFamily="49" charset="-128"/>
                <a:ea typeface="BIZ UDゴシック" panose="020B0400000000000000" pitchFamily="49" charset="-128"/>
              </a:rPr>
              <a:t>8</a:t>
            </a:r>
            <a:r>
              <a:rPr lang="ja-JP" altLang="en-US" sz="1700" dirty="0">
                <a:solidFill>
                  <a:schemeClr val="tx1"/>
                </a:solidFill>
                <a:latin typeface="BIZ UDゴシック" panose="020B0400000000000000" pitchFamily="49" charset="-128"/>
                <a:ea typeface="BIZ UDゴシック" panose="020B0400000000000000" pitchFamily="49" charset="-128"/>
              </a:rPr>
              <a:t>条に定める農業振興地域内の</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農用地区域（青地）であること</a:t>
            </a: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・機械を導入することでコスト削減、農作業が効率化されること</a:t>
            </a: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・麦・</a:t>
            </a:r>
            <a:r>
              <a:rPr lang="ja-JP" altLang="en-US" sz="1700" dirty="0" smtClean="0">
                <a:solidFill>
                  <a:schemeClr val="tx1"/>
                </a:solidFill>
                <a:latin typeface="BIZ UDゴシック" panose="020B0400000000000000" pitchFamily="49" charset="-128"/>
                <a:ea typeface="BIZ UDゴシック" panose="020B0400000000000000" pitchFamily="49" charset="-128"/>
              </a:rPr>
              <a:t>大豆を導入機械の対象とする場合は</a:t>
            </a:r>
            <a:r>
              <a:rPr lang="en-US" altLang="ja-JP" sz="1700" dirty="0" smtClean="0">
                <a:solidFill>
                  <a:schemeClr val="tx1"/>
                </a:solidFill>
                <a:latin typeface="BIZ UDゴシック" panose="020B0400000000000000" pitchFamily="49" charset="-128"/>
                <a:ea typeface="BIZ UDゴシック" panose="020B0400000000000000" pitchFamily="49" charset="-128"/>
              </a:rPr>
              <a:t>2</a:t>
            </a:r>
            <a:r>
              <a:rPr lang="ja-JP" altLang="en-US" sz="1700" dirty="0">
                <a:solidFill>
                  <a:schemeClr val="tx1"/>
                </a:solidFill>
                <a:latin typeface="BIZ UDゴシック" panose="020B0400000000000000" pitchFamily="49" charset="-128"/>
                <a:ea typeface="BIZ UDゴシック" panose="020B0400000000000000" pitchFamily="49" charset="-128"/>
              </a:rPr>
              <a:t>割以上の作付拡大に取り組むこと</a:t>
            </a:r>
          </a:p>
          <a:p>
            <a:pPr marL="0" indent="0">
              <a:buNone/>
            </a:pP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en-US" altLang="ja-JP" sz="1700" dirty="0">
                <a:solidFill>
                  <a:schemeClr val="tx1"/>
                </a:solidFill>
                <a:latin typeface="BIZ UDゴシック" panose="020B0400000000000000" pitchFamily="49" charset="-128"/>
                <a:ea typeface="BIZ UDゴシック" panose="020B0400000000000000" pitchFamily="49" charset="-128"/>
              </a:rPr>
              <a:t>※</a:t>
            </a:r>
            <a:r>
              <a:rPr lang="ja-JP" altLang="en-US" sz="1700" dirty="0">
                <a:solidFill>
                  <a:schemeClr val="tx1"/>
                </a:solidFill>
                <a:latin typeface="BIZ UDゴシック" panose="020B0400000000000000" pitchFamily="49" charset="-128"/>
                <a:ea typeface="BIZ UDゴシック" panose="020B0400000000000000" pitchFamily="49" charset="-128"/>
              </a:rPr>
              <a:t>上記以外にも導入する機械によって別途要件がありますので、</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事前ご相談ください。</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endParaRPr lang="ja-JP" altLang="en-US"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2300" dirty="0">
                <a:solidFill>
                  <a:schemeClr val="tx1"/>
                </a:solidFill>
                <a:latin typeface="BIZ UDゴシック" panose="020B0400000000000000" pitchFamily="49" charset="-128"/>
                <a:ea typeface="BIZ UDゴシック" panose="020B0400000000000000" pitchFamily="49" charset="-128"/>
              </a:rPr>
              <a:t>●スケジュール</a:t>
            </a:r>
            <a:r>
              <a:rPr lang="ja-JP" altLang="en-US" sz="1700" dirty="0">
                <a:solidFill>
                  <a:schemeClr val="tx1"/>
                </a:solidFill>
                <a:latin typeface="BIZ UDゴシック" panose="020B0400000000000000" pitchFamily="49" charset="-128"/>
                <a:ea typeface="BIZ UDゴシック" panose="020B0400000000000000" pitchFamily="49" charset="-128"/>
              </a:rPr>
              <a:t>（要望～機械導入～支払い）</a:t>
            </a:r>
          </a:p>
          <a:p>
            <a:pPr marL="0" indent="0">
              <a:buNone/>
            </a:pPr>
            <a:r>
              <a:rPr lang="ja-JP" altLang="en-US" sz="1600" dirty="0">
                <a:solidFill>
                  <a:schemeClr val="tx1"/>
                </a:solidFill>
                <a:latin typeface="BIZ UDゴシック" panose="020B0400000000000000" pitchFamily="49" charset="-128"/>
                <a:ea typeface="BIZ UDゴシック" panose="020B0400000000000000" pitchFamily="49" charset="-128"/>
              </a:rPr>
              <a:t>（直近の実績を参考にあげていますが、導入年の状況により変更の可能性もあります）</a:t>
            </a: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①</a:t>
            </a:r>
            <a:r>
              <a:rPr lang="en-US" altLang="ja-JP" sz="1700" dirty="0">
                <a:solidFill>
                  <a:schemeClr val="tx1"/>
                </a:solidFill>
                <a:latin typeface="BIZ UDゴシック" panose="020B0400000000000000" pitchFamily="49" charset="-128"/>
                <a:ea typeface="BIZ UDゴシック" panose="020B0400000000000000" pitchFamily="49" charset="-128"/>
              </a:rPr>
              <a:t>R7</a:t>
            </a:r>
            <a:r>
              <a:rPr lang="ja-JP" altLang="en-US" sz="1700" dirty="0">
                <a:solidFill>
                  <a:schemeClr val="tx1"/>
                </a:solidFill>
                <a:latin typeface="BIZ UDゴシック" panose="020B0400000000000000" pitchFamily="49" charset="-128"/>
                <a:ea typeface="BIZ UDゴシック" panose="020B0400000000000000" pitchFamily="49" charset="-128"/>
              </a:rPr>
              <a:t>年</a:t>
            </a:r>
            <a:r>
              <a:rPr lang="en-US" altLang="ja-JP" sz="1700" dirty="0">
                <a:solidFill>
                  <a:schemeClr val="tx1"/>
                </a:solidFill>
                <a:latin typeface="BIZ UDゴシック" panose="020B0400000000000000" pitchFamily="49" charset="-128"/>
                <a:ea typeface="BIZ UDゴシック" panose="020B0400000000000000" pitchFamily="49" charset="-128"/>
              </a:rPr>
              <a:t>7</a:t>
            </a:r>
            <a:r>
              <a:rPr lang="ja-JP" altLang="en-US" sz="1700" dirty="0">
                <a:solidFill>
                  <a:schemeClr val="tx1"/>
                </a:solidFill>
                <a:latin typeface="BIZ UDゴシック" panose="020B0400000000000000" pitchFamily="49" charset="-128"/>
                <a:ea typeface="BIZ UDゴシック" panose="020B0400000000000000" pitchFamily="49" charset="-128"/>
              </a:rPr>
              <a:t>月末　　 </a:t>
            </a:r>
            <a:r>
              <a:rPr lang="en-US" altLang="ja-JP" sz="1700" dirty="0">
                <a:solidFill>
                  <a:schemeClr val="tx1"/>
                </a:solidFill>
                <a:latin typeface="BIZ UDゴシック" panose="020B0400000000000000" pitchFamily="49" charset="-128"/>
                <a:ea typeface="BIZ UDゴシック" panose="020B0400000000000000" pitchFamily="49" charset="-128"/>
              </a:rPr>
              <a:t>R8</a:t>
            </a:r>
            <a:r>
              <a:rPr lang="ja-JP" altLang="en-US" sz="1700" dirty="0">
                <a:solidFill>
                  <a:schemeClr val="tx1"/>
                </a:solidFill>
                <a:latin typeface="BIZ UDゴシック" panose="020B0400000000000000" pitchFamily="49" charset="-128"/>
                <a:ea typeface="BIZ UDゴシック" panose="020B0400000000000000" pitchFamily="49" charset="-128"/>
              </a:rPr>
              <a:t>年度導入についての要望調査締切</a:t>
            </a: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②</a:t>
            </a:r>
            <a:r>
              <a:rPr lang="en-US" altLang="ja-JP" sz="1700" dirty="0">
                <a:solidFill>
                  <a:schemeClr val="tx1"/>
                </a:solidFill>
                <a:latin typeface="BIZ UDゴシック" panose="020B0400000000000000" pitchFamily="49" charset="-128"/>
                <a:ea typeface="BIZ UDゴシック" panose="020B0400000000000000" pitchFamily="49" charset="-128"/>
              </a:rPr>
              <a:t>R8</a:t>
            </a:r>
            <a:r>
              <a:rPr lang="ja-JP" altLang="en-US" sz="1700" dirty="0">
                <a:solidFill>
                  <a:schemeClr val="tx1"/>
                </a:solidFill>
                <a:latin typeface="BIZ UDゴシック" panose="020B0400000000000000" pitchFamily="49" charset="-128"/>
                <a:ea typeface="BIZ UDゴシック" panose="020B0400000000000000" pitchFamily="49" charset="-128"/>
              </a:rPr>
              <a:t>年</a:t>
            </a:r>
            <a:r>
              <a:rPr lang="en-US" altLang="ja-JP" sz="1700" dirty="0">
                <a:solidFill>
                  <a:schemeClr val="tx1"/>
                </a:solidFill>
                <a:latin typeface="BIZ UDゴシック" panose="020B0400000000000000" pitchFamily="49" charset="-128"/>
                <a:ea typeface="BIZ UDゴシック" panose="020B0400000000000000" pitchFamily="49" charset="-128"/>
              </a:rPr>
              <a:t>4</a:t>
            </a:r>
            <a:r>
              <a:rPr lang="ja-JP" altLang="en-US" sz="1700" dirty="0">
                <a:solidFill>
                  <a:schemeClr val="tx1"/>
                </a:solidFill>
                <a:latin typeface="BIZ UDゴシック" panose="020B0400000000000000" pitchFamily="49" charset="-128"/>
                <a:ea typeface="BIZ UDゴシック" panose="020B0400000000000000" pitchFamily="49" charset="-128"/>
              </a:rPr>
              <a:t>月以降　 県から内報</a:t>
            </a: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③</a:t>
            </a:r>
            <a:r>
              <a:rPr lang="en-US" altLang="ja-JP" sz="1700" dirty="0">
                <a:solidFill>
                  <a:schemeClr val="tx1"/>
                </a:solidFill>
                <a:latin typeface="BIZ UDゴシック" panose="020B0400000000000000" pitchFamily="49" charset="-128"/>
                <a:ea typeface="BIZ UDゴシック" panose="020B0400000000000000" pitchFamily="49" charset="-128"/>
              </a:rPr>
              <a:t>R8</a:t>
            </a:r>
            <a:r>
              <a:rPr lang="ja-JP" altLang="en-US" sz="1700" dirty="0">
                <a:solidFill>
                  <a:schemeClr val="tx1"/>
                </a:solidFill>
                <a:latin typeface="BIZ UDゴシック" panose="020B0400000000000000" pitchFamily="49" charset="-128"/>
                <a:ea typeface="BIZ UDゴシック" panose="020B0400000000000000" pitchFamily="49" charset="-128"/>
              </a:rPr>
              <a:t>年度内　　　機械等導入し、その後市から補助金受付後、</a:t>
            </a: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メーカー等へ支払い</a:t>
            </a:r>
          </a:p>
          <a:p>
            <a:pPr marL="0" indent="0">
              <a:buNone/>
            </a:pP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2300" dirty="0">
                <a:solidFill>
                  <a:schemeClr val="tx1"/>
                </a:solidFill>
                <a:latin typeface="BIZ UDゴシック" panose="020B0400000000000000" pitchFamily="49" charset="-128"/>
                <a:ea typeface="BIZ UDゴシック" panose="020B0400000000000000" pitchFamily="49" charset="-128"/>
              </a:rPr>
              <a:t>●事業完了後</a:t>
            </a:r>
            <a:endParaRPr lang="en-US" altLang="ja-JP" sz="23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事業完了年度の翌年から</a:t>
            </a:r>
            <a:r>
              <a:rPr lang="en-US" altLang="ja-JP" sz="1700" dirty="0">
                <a:solidFill>
                  <a:schemeClr val="tx1"/>
                </a:solidFill>
                <a:latin typeface="BIZ UDゴシック" panose="020B0400000000000000" pitchFamily="49" charset="-128"/>
                <a:ea typeface="BIZ UDゴシック" panose="020B0400000000000000" pitchFamily="49" charset="-128"/>
              </a:rPr>
              <a:t>3</a:t>
            </a:r>
            <a:r>
              <a:rPr lang="ja-JP" altLang="en-US" sz="1700" dirty="0">
                <a:solidFill>
                  <a:schemeClr val="tx1"/>
                </a:solidFill>
                <a:latin typeface="BIZ UDゴシック" panose="020B0400000000000000" pitchFamily="49" charset="-128"/>
                <a:ea typeface="BIZ UDゴシック" panose="020B0400000000000000" pitchFamily="49" charset="-128"/>
              </a:rPr>
              <a:t>年間、</a:t>
            </a:r>
            <a:r>
              <a:rPr lang="en-US" altLang="ja-JP" sz="1700" dirty="0">
                <a:solidFill>
                  <a:schemeClr val="tx1"/>
                </a:solidFill>
                <a:latin typeface="BIZ UDゴシック" panose="020B0400000000000000" pitchFamily="49" charset="-128"/>
                <a:ea typeface="BIZ UDゴシック" panose="020B0400000000000000" pitchFamily="49" charset="-128"/>
              </a:rPr>
              <a:t>5</a:t>
            </a:r>
            <a:r>
              <a:rPr lang="ja-JP" altLang="en-US" sz="1700" dirty="0">
                <a:solidFill>
                  <a:schemeClr val="tx1"/>
                </a:solidFill>
                <a:latin typeface="BIZ UDゴシック" panose="020B0400000000000000" pitchFamily="49" charset="-128"/>
                <a:ea typeface="BIZ UDゴシック" panose="020B0400000000000000" pitchFamily="49" charset="-128"/>
              </a:rPr>
              <a:t>月</a:t>
            </a:r>
            <a:r>
              <a:rPr lang="en-US" altLang="ja-JP" sz="1700" dirty="0">
                <a:solidFill>
                  <a:schemeClr val="tx1"/>
                </a:solidFill>
                <a:latin typeface="BIZ UDゴシック" panose="020B0400000000000000" pitchFamily="49" charset="-128"/>
                <a:ea typeface="BIZ UDゴシック" panose="020B0400000000000000" pitchFamily="49" charset="-128"/>
              </a:rPr>
              <a:t>31</a:t>
            </a:r>
            <a:r>
              <a:rPr lang="ja-JP" altLang="en-US" sz="1700" dirty="0">
                <a:solidFill>
                  <a:schemeClr val="tx1"/>
                </a:solidFill>
                <a:latin typeface="BIZ UDゴシック" panose="020B0400000000000000" pitchFamily="49" charset="-128"/>
                <a:ea typeface="BIZ UDゴシック" panose="020B0400000000000000" pitchFamily="49" charset="-128"/>
              </a:rPr>
              <a:t>日までに成果報告を提出していただきます。</a:t>
            </a:r>
            <a:endParaRPr lang="en-US" altLang="ja-JP" sz="1700" dirty="0">
              <a:solidFill>
                <a:schemeClr val="tx1"/>
              </a:solidFill>
              <a:latin typeface="BIZ UDゴシック" panose="020B0400000000000000" pitchFamily="49" charset="-128"/>
              <a:ea typeface="BIZ UDゴシック" panose="020B0400000000000000" pitchFamily="49" charset="-128"/>
            </a:endParaRPr>
          </a:p>
          <a:p>
            <a:pPr marL="0" indent="0">
              <a:buNone/>
            </a:pPr>
            <a:r>
              <a:rPr lang="ja-JP" altLang="en-US" sz="1700" dirty="0">
                <a:solidFill>
                  <a:schemeClr val="tx1"/>
                </a:solidFill>
                <a:latin typeface="BIZ UDゴシック" panose="020B0400000000000000" pitchFamily="49" charset="-128"/>
                <a:ea typeface="BIZ UDゴシック" panose="020B0400000000000000" pitchFamily="49" charset="-128"/>
              </a:rPr>
              <a:t>　申請時に面積の拡大目標等を設定し、成果報告最終年までに目標達成が必須です。</a:t>
            </a:r>
          </a:p>
        </p:txBody>
      </p:sp>
      <p:sp>
        <p:nvSpPr>
          <p:cNvPr id="12" name="テキスト ボックス 11"/>
          <p:cNvSpPr txBox="1"/>
          <p:nvPr/>
        </p:nvSpPr>
        <p:spPr>
          <a:xfrm>
            <a:off x="1666867" y="568961"/>
            <a:ext cx="3568700" cy="369332"/>
          </a:xfrm>
          <a:prstGeom prst="rect">
            <a:avLst/>
          </a:prstGeom>
          <a:solidFill>
            <a:srgbClr val="FFC000"/>
          </a:solidFill>
          <a:ln w="38100">
            <a:solidFill>
              <a:srgbClr val="FFC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事　業　の　詳　細</a:t>
            </a:r>
            <a:endParaRPr kumimoji="1" lang="ja-JP" altLang="en-US"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0990140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361</TotalTime>
  <Words>73</Words>
  <Application>Microsoft Office PowerPoint</Application>
  <PresentationFormat>A4 210 x 297 mm</PresentationFormat>
  <Paragraphs>63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UDゴシック</vt:lpstr>
      <vt:lpstr>HGS創英角ｺﾞｼｯｸUB</vt:lpstr>
      <vt:lpstr>游ゴシック</vt:lpstr>
      <vt:lpstr>游ゴシック Light</vt:lpstr>
      <vt:lpstr>Arial</vt:lpstr>
      <vt:lpstr>Calibri</vt:lpstr>
      <vt:lpstr>Calibri Light</vt:lpstr>
      <vt:lpstr>Office テーマ</vt:lpstr>
      <vt:lpstr>水田農業担い手機械導入支援事業 （飯塚市）</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水田農業担い手機械導入支援事業</dc:title>
  <dc:creator>Administrator</dc:creator>
  <cp:lastModifiedBy>永田 優美</cp:lastModifiedBy>
  <cp:revision>24</cp:revision>
  <cp:lastPrinted>2025-03-30T02:53:57Z</cp:lastPrinted>
  <dcterms:created xsi:type="dcterms:W3CDTF">2025-01-04T08:48:00Z</dcterms:created>
  <dcterms:modified xsi:type="dcterms:W3CDTF">2025-03-30T02:55:11Z</dcterms:modified>
</cp:coreProperties>
</file>