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31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67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422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540443" y="107108"/>
            <a:ext cx="619200" cy="34792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fld id="{ED70751B-34C4-41F7-9A42-B8AF8614956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8630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540443" y="107108"/>
            <a:ext cx="619200" cy="34792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fld id="{ED70751B-34C4-41F7-9A42-B8AF8614956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1260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23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13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13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34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11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72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0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5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1853192" y="113790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b="1" kern="0" dirty="0" smtClean="0">
                <a:solidFill>
                  <a:srgbClr val="000000"/>
                </a:solidFill>
                <a:latin typeface="Arial"/>
                <a:sym typeface="+mn-lt"/>
              </a:rPr>
              <a:t>飯塚市先端情報技術実証実験サポート事業</a:t>
            </a:r>
            <a:endParaRPr lang="ja-JP" altLang="en-US" b="1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5E7111C-FDC4-4B71-8CBA-711F2160DF3E}"/>
              </a:ext>
            </a:extLst>
          </p:cNvPr>
          <p:cNvSpPr/>
          <p:nvPr/>
        </p:nvSpPr>
        <p:spPr>
          <a:xfrm>
            <a:off x="1371600" y="2781903"/>
            <a:ext cx="4754880" cy="10494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9173">
              <a:defRPr/>
            </a:pPr>
            <a:endParaRPr lang="ja-JP" altLang="en-US" sz="1534" dirty="0">
              <a:solidFill>
                <a:srgbClr val="7030A0"/>
              </a:solidFill>
              <a:latin typeface="Calibri" panose="020F0502020204030204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CD0B210-3048-4F06-9D1F-6BD9E598089A}"/>
              </a:ext>
            </a:extLst>
          </p:cNvPr>
          <p:cNvSpPr/>
          <p:nvPr/>
        </p:nvSpPr>
        <p:spPr>
          <a:xfrm>
            <a:off x="2956560" y="2781903"/>
            <a:ext cx="4527035" cy="10494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9173">
              <a:defRPr/>
            </a:pPr>
            <a:endParaRPr lang="ja-JP" altLang="en-US" sz="1534" dirty="0">
              <a:solidFill>
                <a:prstClr val="white"/>
              </a:solidFill>
              <a:latin typeface="Calibri" panose="020F0502020204030204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B2A8D99-332B-4CFC-9C02-648B38E0BF3B}"/>
              </a:ext>
            </a:extLst>
          </p:cNvPr>
          <p:cNvSpPr/>
          <p:nvPr/>
        </p:nvSpPr>
        <p:spPr>
          <a:xfrm>
            <a:off x="4724400" y="2781903"/>
            <a:ext cx="4032962" cy="1050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9173">
              <a:defRPr/>
            </a:pPr>
            <a:endParaRPr lang="ja-JP" altLang="en-US" sz="1534" dirty="0">
              <a:solidFill>
                <a:prstClr val="white"/>
              </a:solidFill>
              <a:latin typeface="Calibri" panose="020F0502020204030204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A4EDFC8-0245-444F-A20F-ACB7674AAF78}"/>
              </a:ext>
            </a:extLst>
          </p:cNvPr>
          <p:cNvSpPr/>
          <p:nvPr/>
        </p:nvSpPr>
        <p:spPr>
          <a:xfrm>
            <a:off x="6298908" y="2781903"/>
            <a:ext cx="3732220" cy="10494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9173">
              <a:defRPr/>
            </a:pPr>
            <a:endParaRPr lang="ja-JP" altLang="en-US" sz="1534" dirty="0">
              <a:solidFill>
                <a:prstClr val="white"/>
              </a:solidFill>
              <a:latin typeface="Calibri" panose="020F0502020204030204"/>
              <a:ea typeface="Meiryo UI" panose="020B0604030504040204" pitchFamily="50" charset="-128"/>
            </a:endParaRPr>
          </a:p>
        </p:txBody>
      </p:sp>
      <p:sp>
        <p:nvSpPr>
          <p:cNvPr id="14" name="テキスト 981"/>
          <p:cNvSpPr txBox="1"/>
          <p:nvPr/>
        </p:nvSpPr>
        <p:spPr>
          <a:xfrm>
            <a:off x="8757362" y="73499"/>
            <a:ext cx="2282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ja-JP" altLang="en-US" sz="3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実績報告書</a:t>
            </a:r>
            <a:endParaRPr sz="3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スライド番号プレースホルダー 1">
            <a:extLst>
              <a:ext uri="{FF2B5EF4-FFF2-40B4-BE49-F238E27FC236}">
                <a16:creationId xmlns:a16="http://schemas.microsoft.com/office/drawing/2014/main" id="{80E6BA27-6730-4BAC-8EA9-DEE87D78C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4243" y="112331"/>
            <a:ext cx="619200" cy="3479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70751B-34C4-41F7-9A42-B8AF8614956A}" type="slidenum">
              <a:rPr lang="en-US" altLang="ja-JP" sz="140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sz="14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7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1345921" y="2145592"/>
            <a:ext cx="9291599" cy="588611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2800" kern="0" dirty="0" smtClean="0">
                <a:solidFill>
                  <a:srgbClr val="000000"/>
                </a:solidFill>
                <a:latin typeface="Arial"/>
                <a:sym typeface="+mn-lt"/>
              </a:rPr>
              <a:t>提案事業名</a:t>
            </a:r>
            <a:r>
              <a:rPr lang="ja-JP" altLang="en-US" sz="2800" kern="0" dirty="0" smtClean="0">
                <a:solidFill>
                  <a:schemeClr val="bg1">
                    <a:lumMod val="65000"/>
                  </a:schemeClr>
                </a:solidFill>
                <a:latin typeface="Arial"/>
                <a:sym typeface="+mn-lt"/>
              </a:rPr>
              <a:t>（プロジェクト名）</a:t>
            </a:r>
            <a:endParaRPr lang="ja-JP" altLang="en-US" sz="2800" kern="0" dirty="0">
              <a:solidFill>
                <a:schemeClr val="bg1">
                  <a:lumMod val="65000"/>
                </a:schemeClr>
              </a:solidFill>
              <a:latin typeface="Arial"/>
              <a:sym typeface="+mn-lt"/>
            </a:endParaRPr>
          </a:p>
        </p:txBody>
      </p:sp>
      <p:sp>
        <p:nvSpPr>
          <p:cNvPr id="19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1528801" y="3262554"/>
            <a:ext cx="8769854" cy="1592475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90A6347-16BA-44A1-9BAC-3E0EB3D113AB}"/>
              </a:ext>
            </a:extLst>
          </p:cNvPr>
          <p:cNvSpPr txBox="1"/>
          <p:nvPr/>
        </p:nvSpPr>
        <p:spPr>
          <a:xfrm>
            <a:off x="1613669" y="3756282"/>
            <a:ext cx="87026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4000" indent="-324000">
              <a:lnSpc>
                <a:spcPts val="2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□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経費支援　（別途「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補助の対象経費となる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収支決算書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も提出してください。）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24000" indent="-324000">
              <a:lnSpc>
                <a:spcPts val="2000"/>
              </a:lnSpc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24000" indent="-324000">
              <a:lnSpc>
                <a:spcPts val="2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□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経費以外の支援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7360B54-AF94-4136-9A89-D3074D26BE1E}"/>
              </a:ext>
            </a:extLst>
          </p:cNvPr>
          <p:cNvSpPr txBox="1"/>
          <p:nvPr/>
        </p:nvSpPr>
        <p:spPr>
          <a:xfrm>
            <a:off x="1613669" y="3324752"/>
            <a:ext cx="871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＜支援内容＞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4557502" y="5274298"/>
            <a:ext cx="6826778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2400" kern="0" dirty="0" smtClean="0">
                <a:solidFill>
                  <a:schemeClr val="bg1">
                    <a:lumMod val="65000"/>
                  </a:schemeClr>
                </a:solidFill>
                <a:latin typeface="Arial"/>
                <a:sym typeface="+mn-lt"/>
              </a:rPr>
              <a:t>○○○○○○○○○　株式会社</a:t>
            </a:r>
            <a:endParaRPr lang="ja-JP" altLang="en-US" sz="2400" kern="0" dirty="0">
              <a:solidFill>
                <a:schemeClr val="bg1">
                  <a:lumMod val="65000"/>
                </a:schemeClr>
              </a:solidFill>
              <a:latin typeface="Arial"/>
              <a:sym typeface="+mn-lt"/>
            </a:endParaRPr>
          </a:p>
        </p:txBody>
      </p:sp>
      <p:sp>
        <p:nvSpPr>
          <p:cNvPr id="24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2052219" y="5937402"/>
            <a:ext cx="8280244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2400" kern="0" dirty="0" smtClean="0">
                <a:latin typeface="Arial"/>
                <a:sym typeface="+mn-lt"/>
              </a:rPr>
              <a:t>本様式は適宜、ページ数、レイアウト等変更して構いません。</a:t>
            </a:r>
            <a:endParaRPr lang="ja-JP" altLang="en-US" sz="2400" kern="0" dirty="0">
              <a:latin typeface="Arial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948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2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１　事業実施内容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" y="1432560"/>
            <a:ext cx="10859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・実施方法、実施日程などを含めて具体的に記載してください</a:t>
            </a:r>
            <a:endParaRPr kumimoji="1"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39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3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altLang="ja-JP" kern="0" dirty="0" smtClean="0">
                <a:solidFill>
                  <a:srgbClr val="000000"/>
                </a:solidFill>
                <a:latin typeface="Arial"/>
                <a:sym typeface="+mn-lt"/>
              </a:rPr>
              <a:t>2</a:t>
            </a: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　サポート事業の実施によって得られた成果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" y="1479398"/>
            <a:ext cx="10859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・定量、定性の両面から具体的に記載</a:t>
            </a:r>
            <a:endParaRPr kumimoji="1" lang="en-US" altLang="ja-JP" sz="2000" dirty="0" smtClean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562631"/>
              </p:ext>
            </p:extLst>
          </p:nvPr>
        </p:nvGraphicFramePr>
        <p:xfrm>
          <a:off x="701040" y="3906145"/>
          <a:ext cx="7132459" cy="2673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9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7013">
                <a:tc>
                  <a:txBody>
                    <a:bodyPr/>
                    <a:lstStyle/>
                    <a:p>
                      <a:pPr marL="87313" lvl="1" indent="0" algn="l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種類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7313" lvl="1" indent="0" algn="l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取得済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7313" lvl="1" indent="0" algn="l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出願中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7313" lvl="1" indent="0" algn="l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登録年月日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7313" lvl="1" indent="0" algn="l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出願年月日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/>
                      <a:r>
                        <a:rPr kumimoji="1" lang="ja-JP" altLang="en-US" sz="1600" b="1" i="0" u="none" strike="noStrike" kern="1200" baseline="0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内容（名称、概要等）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74"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189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560"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284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288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557792" y="3361598"/>
            <a:ext cx="10859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・本事業に係る特許件、実用新案権等の取得・出願状況（なければ削除してください）</a:t>
            </a:r>
            <a:endParaRPr kumimoji="1"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52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800" smtClean="0"/>
              <a:pPr>
                <a:defRPr/>
              </a:pPr>
              <a:t>4</a:t>
            </a:fld>
            <a:endParaRPr lang="en-US" altLang="ja-JP" sz="18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３　事業化の見込と今後の展開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09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5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417893" y="225788"/>
            <a:ext cx="9747048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４　</a:t>
            </a:r>
            <a:r>
              <a:rPr lang="ja-JP" altLang="en-US" dirty="0"/>
              <a:t>実証実験における</a:t>
            </a:r>
            <a:r>
              <a:rPr lang="ja-JP" altLang="en-US" dirty="0" smtClean="0"/>
              <a:t>収支決算書</a:t>
            </a:r>
            <a:r>
              <a:rPr lang="ja-JP" altLang="en-US" sz="1800" dirty="0" smtClean="0"/>
              <a:t>　　</a:t>
            </a:r>
            <a:endParaRPr lang="en-US" altLang="ja-JP" sz="1800" dirty="0" smtClean="0"/>
          </a:p>
          <a:p>
            <a:pPr marL="0" indent="0">
              <a:buNone/>
              <a:defRPr/>
            </a:pPr>
            <a:r>
              <a:rPr lang="ja-JP" altLang="en-US" sz="1800" dirty="0" smtClean="0"/>
              <a:t>　　</a:t>
            </a:r>
            <a:r>
              <a:rPr lang="en-US" altLang="ja-JP" sz="1800" dirty="0" smtClean="0"/>
              <a:t>※</a:t>
            </a:r>
            <a:r>
              <a:rPr lang="ja-JP" altLang="en-US" sz="1800" dirty="0" smtClean="0"/>
              <a:t>任意の様式を利用しても構いません。その際は「別添のとおり」と記載してください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6141" y="1008282"/>
            <a:ext cx="10859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・実証実験の準備・実施等にかかる収支決算額を記載してください。</a:t>
            </a:r>
          </a:p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・収支がマイナス部分になる場合、どのように調達等を行うか、備考欄に記載してください。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</a:t>
            </a: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ex.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予算確保済，他製品等の売上より補填，</a:t>
            </a: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VC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等から調達など</a:t>
            </a:r>
          </a:p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・支出の部については、募集要綱の対象経費を参考に経費を振り分けてください。</a:t>
            </a:r>
            <a:endParaRPr kumimoji="1"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416901"/>
              </p:ext>
            </p:extLst>
          </p:nvPr>
        </p:nvGraphicFramePr>
        <p:xfrm>
          <a:off x="716142" y="2331721"/>
          <a:ext cx="10859967" cy="4464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8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35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5001">
                <a:tc>
                  <a:txBody>
                    <a:bodyPr/>
                    <a:lstStyle/>
                    <a:p>
                      <a:pPr lvl="1" algn="ctr"/>
                      <a:r>
                        <a:rPr kumimoji="1" lang="ja-JP" altLang="en-US" dirty="0" smtClean="0"/>
                        <a:t>科目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indent="0" algn="ctr"/>
                      <a:r>
                        <a:rPr kumimoji="1" lang="ja-JP" altLang="en-US" dirty="0" smtClean="0"/>
                        <a:t>予算額（円）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7313" lvl="1" indent="0" algn="ctr"/>
                      <a:r>
                        <a:rPr kumimoji="1" lang="ja-JP" altLang="en-US" dirty="0" smtClean="0"/>
                        <a:t>決算額</a:t>
                      </a:r>
                      <a:endParaRPr kumimoji="1" lang="en-US" altLang="ja-JP" dirty="0" smtClean="0"/>
                    </a:p>
                    <a:p>
                      <a:pPr marL="87313" lvl="1" indent="0" algn="ctr"/>
                      <a:r>
                        <a:rPr kumimoji="1" lang="ja-JP" altLang="en-US" dirty="0" smtClean="0"/>
                        <a:t>（円）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kumimoji="1" lang="zh-TW" alt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備考（用途、積算基礎等）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9176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（収入の部）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収入がない場合は記載不要</a:t>
                      </a:r>
                      <a:endParaRPr kumimoji="1" lang="ja-JP" altLang="en-US" dirty="0"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※</a:t>
                      </a:r>
                      <a:r>
                        <a:rPr kumimoji="1" lang="ja-JP" alt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予算額と決算額が著しく相違するときは、その理由を備考欄に記入すること。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収入合計（</a:t>
                      </a:r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978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（支出の部）</a:t>
                      </a:r>
                    </a:p>
                    <a:p>
                      <a:endParaRPr kumimoji="1" lang="ja-JP" altLang="en-US" dirty="0"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545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支出合計（</a:t>
                      </a:r>
                      <a:r>
                        <a:rPr kumimoji="1" lang="en-US" altLang="zh-TW" sz="1800" b="0" i="0" u="none" strike="noStrike" kern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B</a:t>
                      </a:r>
                      <a:r>
                        <a:rPr kumimoji="1"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701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収支差額（</a:t>
                      </a:r>
                      <a:r>
                        <a:rPr kumimoji="1" lang="en-US" altLang="zh-TW" sz="1800" b="0" i="0" u="none" strike="noStrike" kern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A-B</a:t>
                      </a:r>
                      <a:r>
                        <a:rPr kumimoji="1"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59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357</Words>
  <Application>Microsoft Office PowerPoint</Application>
  <PresentationFormat>ワイド画面</PresentationFormat>
  <Paragraphs>44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iizuka</dc:creator>
  <cp:lastModifiedBy>大久保　芳彦</cp:lastModifiedBy>
  <cp:revision>27</cp:revision>
  <dcterms:created xsi:type="dcterms:W3CDTF">2023-04-11T12:56:30Z</dcterms:created>
  <dcterms:modified xsi:type="dcterms:W3CDTF">2023-04-17T11:45:15Z</dcterms:modified>
</cp:coreProperties>
</file>