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7" r:id="rId11"/>
    <p:sldId id="26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31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7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422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540443" y="107108"/>
            <a:ext cx="6192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8630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540443" y="107108"/>
            <a:ext cx="6192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260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3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1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3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34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11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2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0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59C70-205B-44A8-9D7A-44B89F342171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C045-443C-40DB-A5C8-66C9138E3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5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0" y="1137905"/>
            <a:ext cx="12192000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ja-JP" altLang="en-US" b="1" kern="0" dirty="0" smtClean="0">
                <a:solidFill>
                  <a:srgbClr val="000000"/>
                </a:solidFill>
                <a:latin typeface="Arial"/>
                <a:sym typeface="+mn-lt"/>
              </a:rPr>
              <a:t>飯塚市先端情報技術実証実験サポート事業</a:t>
            </a:r>
            <a:endParaRPr lang="ja-JP" altLang="en-US" b="1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E7111C-FDC4-4B71-8CBA-711F2160DF3E}"/>
              </a:ext>
            </a:extLst>
          </p:cNvPr>
          <p:cNvSpPr/>
          <p:nvPr/>
        </p:nvSpPr>
        <p:spPr>
          <a:xfrm>
            <a:off x="1371600" y="2781903"/>
            <a:ext cx="4754880" cy="10494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CD0B210-3048-4F06-9D1F-6BD9E598089A}"/>
              </a:ext>
            </a:extLst>
          </p:cNvPr>
          <p:cNvSpPr/>
          <p:nvPr/>
        </p:nvSpPr>
        <p:spPr>
          <a:xfrm>
            <a:off x="2956560" y="2781903"/>
            <a:ext cx="4527035" cy="104947"/>
          </a:xfrm>
          <a:prstGeom prst="rect">
            <a:avLst/>
          </a:prstGeom>
          <a:solidFill>
            <a:srgbClr val="7CB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B2A8D99-332B-4CFC-9C02-648B38E0BF3B}"/>
              </a:ext>
            </a:extLst>
          </p:cNvPr>
          <p:cNvSpPr/>
          <p:nvPr/>
        </p:nvSpPr>
        <p:spPr>
          <a:xfrm>
            <a:off x="4724400" y="2781903"/>
            <a:ext cx="4032962" cy="105077"/>
          </a:xfrm>
          <a:prstGeom prst="rect">
            <a:avLst/>
          </a:prstGeom>
          <a:solidFill>
            <a:srgbClr val="98C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A4EDFC8-0245-444F-A20F-ACB7674AAF78}"/>
              </a:ext>
            </a:extLst>
          </p:cNvPr>
          <p:cNvSpPr/>
          <p:nvPr/>
        </p:nvSpPr>
        <p:spPr>
          <a:xfrm>
            <a:off x="6298908" y="2781903"/>
            <a:ext cx="3732220" cy="104947"/>
          </a:xfrm>
          <a:prstGeom prst="rect">
            <a:avLst/>
          </a:prstGeom>
          <a:solidFill>
            <a:srgbClr val="B7D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9173">
              <a:defRPr/>
            </a:pPr>
            <a:endParaRPr lang="ja-JP" altLang="en-US" sz="1534" dirty="0">
              <a:solidFill>
                <a:prstClr val="white"/>
              </a:solidFill>
              <a:latin typeface="Calibri" panose="020F0502020204030204"/>
              <a:ea typeface="Meiryo UI" panose="020B0604030504040204" pitchFamily="50" charset="-128"/>
            </a:endParaRPr>
          </a:p>
        </p:txBody>
      </p:sp>
      <p:sp>
        <p:nvSpPr>
          <p:cNvPr id="14" name="テキスト 981"/>
          <p:cNvSpPr txBox="1"/>
          <p:nvPr/>
        </p:nvSpPr>
        <p:spPr>
          <a:xfrm>
            <a:off x="9567251" y="112331"/>
            <a:ext cx="2282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3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sz="3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スライド番号プレースホルダー 1">
            <a:extLst>
              <a:ext uri="{FF2B5EF4-FFF2-40B4-BE49-F238E27FC236}">
                <a16:creationId xmlns:a16="http://schemas.microsoft.com/office/drawing/2014/main" id="{80E6BA27-6730-4BAC-8EA9-DEE87D78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443" y="107108"/>
            <a:ext cx="619200" cy="3479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0751B-34C4-41F7-9A42-B8AF8614956A}" type="slidenum"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sz="14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7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1345921" y="2145592"/>
            <a:ext cx="9291599" cy="588611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800" kern="0" dirty="0" smtClean="0">
                <a:solidFill>
                  <a:srgbClr val="000000"/>
                </a:solidFill>
                <a:latin typeface="Arial"/>
                <a:sym typeface="+mn-lt"/>
              </a:rPr>
              <a:t>提案事業名</a:t>
            </a:r>
            <a:r>
              <a:rPr lang="ja-JP" altLang="en-US" sz="2800" kern="0" dirty="0" smtClean="0">
                <a:solidFill>
                  <a:schemeClr val="bg1">
                    <a:lumMod val="65000"/>
                  </a:schemeClr>
                </a:solidFill>
                <a:latin typeface="Arial"/>
                <a:sym typeface="+mn-lt"/>
              </a:rPr>
              <a:t>（プロジェクト名）</a:t>
            </a:r>
            <a:endParaRPr lang="ja-JP" altLang="en-US" sz="2800" kern="0" dirty="0">
              <a:solidFill>
                <a:schemeClr val="bg1">
                  <a:lumMod val="65000"/>
                </a:schemeClr>
              </a:solidFill>
              <a:latin typeface="Arial"/>
              <a:sym typeface="+mn-lt"/>
            </a:endParaRPr>
          </a:p>
        </p:txBody>
      </p:sp>
      <p:sp>
        <p:nvSpPr>
          <p:cNvPr id="19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1528801" y="3262554"/>
            <a:ext cx="8769854" cy="1744873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90A6347-16BA-44A1-9BAC-3E0EB3D113AB}"/>
              </a:ext>
            </a:extLst>
          </p:cNvPr>
          <p:cNvSpPr txBox="1"/>
          <p:nvPr/>
        </p:nvSpPr>
        <p:spPr>
          <a:xfrm>
            <a:off x="1613669" y="3756282"/>
            <a:ext cx="87026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" indent="-324000">
              <a:lnSpc>
                <a:spcPts val="2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経費支援　（別途「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補助の対象経費となる収支予算書」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も提出してください。）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324000">
              <a:lnSpc>
                <a:spcPts val="200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324000">
              <a:lnSpc>
                <a:spcPts val="2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経費以外の支援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7360B54-AF94-4136-9A89-D3074D26BE1E}"/>
              </a:ext>
            </a:extLst>
          </p:cNvPr>
          <p:cNvSpPr txBox="1"/>
          <p:nvPr/>
        </p:nvSpPr>
        <p:spPr>
          <a:xfrm>
            <a:off x="1613669" y="3324752"/>
            <a:ext cx="871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＜支援希望内容＞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7360B54-AF94-4136-9A89-D3074D26BE1E}"/>
              </a:ext>
            </a:extLst>
          </p:cNvPr>
          <p:cNvSpPr txBox="1"/>
          <p:nvPr/>
        </p:nvSpPr>
        <p:spPr>
          <a:xfrm>
            <a:off x="1579861" y="4668873"/>
            <a:ext cx="8718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希望する支援にチェックを入れてください。「経費のみ」「経費以外のみ」の支援も可能です。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4557502" y="5274298"/>
            <a:ext cx="6826778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400" kern="0" dirty="0" smtClean="0">
                <a:solidFill>
                  <a:schemeClr val="bg1">
                    <a:lumMod val="65000"/>
                  </a:schemeClr>
                </a:solidFill>
                <a:latin typeface="Arial"/>
                <a:sym typeface="+mn-lt"/>
              </a:rPr>
              <a:t>○○○○○○○○○　株式会社</a:t>
            </a:r>
            <a:endParaRPr lang="ja-JP" altLang="en-US" sz="2400" kern="0" dirty="0">
              <a:solidFill>
                <a:schemeClr val="bg1">
                  <a:lumMod val="65000"/>
                </a:schemeClr>
              </a:solidFill>
              <a:latin typeface="Arial"/>
              <a:sym typeface="+mn-lt"/>
            </a:endParaRPr>
          </a:p>
        </p:txBody>
      </p:sp>
      <p:sp>
        <p:nvSpPr>
          <p:cNvPr id="24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2052219" y="5937402"/>
            <a:ext cx="8280244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400" kern="0" dirty="0" smtClean="0">
                <a:latin typeface="Arial"/>
                <a:sym typeface="+mn-lt"/>
              </a:rPr>
              <a:t>本様式は適宜、ページ数、レイアウト等変更して構いません。</a:t>
            </a:r>
            <a:endParaRPr lang="ja-JP" altLang="en-US" sz="2400" kern="0" dirty="0">
              <a:latin typeface="Arial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948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10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９　</a:t>
            </a:r>
            <a:r>
              <a:rPr lang="ja-JP" altLang="en-US" dirty="0" smtClean="0"/>
              <a:t>事業化イメージ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81971" y="1027184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・製品（サービス）化後，製品（サービス）に対して実際にお金を払う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ターゲット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顧客と、なぜ顧客がお金を払うのかを記載してください。</a:t>
            </a: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黒字転化するまでを目途として、現在、考えている資金や人員などの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リソース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の調達計画、事業化に向けたアクションプランを記載してください。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05384" y="270500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205384" y="746777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将来性・競争力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84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11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altLang="ja-JP" kern="0" dirty="0" smtClean="0">
                <a:solidFill>
                  <a:srgbClr val="000000"/>
                </a:solidFill>
                <a:latin typeface="Arial"/>
                <a:sym typeface="+mn-lt"/>
              </a:rPr>
              <a:t>10</a:t>
            </a: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　</a:t>
            </a:r>
            <a:r>
              <a:rPr lang="ja-JP" altLang="en-US" dirty="0"/>
              <a:t>類似製品（サービス）と</a:t>
            </a:r>
            <a:r>
              <a:rPr lang="ja-JP" altLang="en-US" dirty="0" smtClean="0"/>
              <a:t>優位性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・類似製品（サービス）があれば、本事業の優位性を記載してください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00457" y="202983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意義・効果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100457" y="657853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将来性・競争力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2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2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１　提案事業のコンセプトと概要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・提案事業のコンセプトを概要を記載してください。</a:t>
            </a:r>
            <a:endParaRPr kumimoji="1"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（本事業で何の実現を目指して、何を行うのか概要を記載してください）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100457" y="202983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00457" y="730090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39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3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２　事業の</a:t>
            </a:r>
            <a:r>
              <a:rPr lang="ja-JP" altLang="en-US" kern="0" dirty="0">
                <a:solidFill>
                  <a:srgbClr val="000000"/>
                </a:solidFill>
                <a:latin typeface="Arial"/>
                <a:sym typeface="+mn-lt"/>
              </a:rPr>
              <a:t>目的</a:t>
            </a: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・現状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の課題やニーズなどを挙げ、本事業に取組む理由、特に、地域（社会）課題の解決や市民の豊かな生活の実現に、どのように寄与するのかについて記載してください。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00457" y="202983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意義・効果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100457" y="639832"/>
            <a:ext cx="2231572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地域課題・ニーズ合致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2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800" smtClean="0"/>
              <a:pPr>
                <a:defRPr/>
              </a:pPr>
              <a:t>4</a:t>
            </a:fld>
            <a:endParaRPr lang="en-US" altLang="ja-JP" sz="18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３　事業の詳細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・２で挙げた課題、ニーズをどうやって解決するの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か詳細を記載してください。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15400" y="270500"/>
            <a:ext cx="2231572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地域課題・ニーズ合致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15400" y="696884"/>
            <a:ext cx="2231572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15400" y="1166594"/>
            <a:ext cx="2231572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将来性・競争力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09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5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４　申請時の事業進捗と課題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・申請時点の事業の進捗状況と、開発上の課題について記載してください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00457" y="202983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88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6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6102088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５　飯塚市で行う実証実験（案）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557792" y="1027184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342249"/>
            <a:ext cx="10859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・開発上の課題を解決するために、飯塚市内で行いたい実証実験の案を具体的に記載してください。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・実証実験を遂行するための実施体制・スケジュール等（いつ、だれが、だれと、なにを、どこで、どうやって）を記載してください。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・地域を限定して実証実験を行いたい場合は、地域名を記載してください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・飯塚市で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実施する意義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（飯塚市の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○○という特徴を活かしたい等）がある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場合は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、特に記載してください。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97686" y="148067"/>
            <a:ext cx="1338943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97686" y="604126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意義・効果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7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６　</a:t>
            </a:r>
            <a:r>
              <a:rPr lang="ja-JP" altLang="en-US" dirty="0" smtClean="0"/>
              <a:t>実証</a:t>
            </a:r>
            <a:r>
              <a:rPr lang="ja-JP" altLang="en-US" dirty="0"/>
              <a:t>実験における目標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・実証実験の実施により、どのような成果を期待し、何を目標とするのか、成果指標などを用いて記載してください。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205384" y="270500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8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8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57792" y="376945"/>
            <a:ext cx="8647592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７　</a:t>
            </a:r>
            <a:r>
              <a:rPr lang="ja-JP" altLang="en-US" dirty="0" smtClean="0"/>
              <a:t>飯塚市に期待する支援内容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" y="1432560"/>
            <a:ext cx="108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・募集要領を参考に、必要な支援内容を具体的に記載してください。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00457" y="202983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意義・効果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C1C640-D413-45BB-82FC-479BFD5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1008" y="202983"/>
            <a:ext cx="464400" cy="347925"/>
          </a:xfrm>
        </p:spPr>
        <p:txBody>
          <a:bodyPr/>
          <a:lstStyle/>
          <a:p>
            <a:pPr>
              <a:defRPr/>
            </a:pPr>
            <a:fld id="{ED70751B-34C4-41F7-9A42-B8AF8614956A}" type="slidenum">
              <a:rPr lang="en-US" altLang="ja-JP" sz="1600" smtClean="0"/>
              <a:pPr>
                <a:defRPr/>
              </a:pPr>
              <a:t>9</a:t>
            </a:fld>
            <a:endParaRPr lang="en-US" altLang="ja-JP" sz="1600" dirty="0"/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C00714B9-8E73-4FA3-9725-C4C6F95E21E0}"/>
              </a:ext>
            </a:extLst>
          </p:cNvPr>
          <p:cNvSpPr txBox="1">
            <a:spLocks/>
          </p:cNvSpPr>
          <p:nvPr/>
        </p:nvSpPr>
        <p:spPr bwMode="gray">
          <a:xfrm>
            <a:off x="501023" y="461323"/>
            <a:ext cx="9747048" cy="650239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eiryo UI" panose="020B0604030504040204" pitchFamily="50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ja-JP" altLang="en-US" kern="0" dirty="0" smtClean="0">
                <a:solidFill>
                  <a:srgbClr val="000000"/>
                </a:solidFill>
                <a:latin typeface="Arial"/>
                <a:sym typeface="+mn-lt"/>
              </a:rPr>
              <a:t>８　</a:t>
            </a:r>
            <a:r>
              <a:rPr lang="ja-JP" altLang="en-US" dirty="0"/>
              <a:t>実証実験における収支</a:t>
            </a:r>
            <a:r>
              <a:rPr lang="ja-JP" altLang="en-US" dirty="0" smtClean="0"/>
              <a:t>計画</a:t>
            </a:r>
            <a:r>
              <a:rPr lang="ja-JP" altLang="en-US" sz="1800" dirty="0" smtClean="0"/>
              <a:t>　　</a:t>
            </a:r>
            <a:endParaRPr lang="en-US" altLang="ja-JP" sz="1800" dirty="0" smtClean="0"/>
          </a:p>
          <a:p>
            <a:pPr marL="0" indent="0">
              <a:buNone/>
              <a:defRPr/>
            </a:pPr>
            <a:r>
              <a:rPr lang="ja-JP" altLang="en-US" sz="1800" dirty="0" smtClean="0"/>
              <a:t>　　</a:t>
            </a:r>
            <a:r>
              <a:rPr lang="en-US" altLang="ja-JP" sz="1800" dirty="0" smtClean="0"/>
              <a:t>※</a:t>
            </a:r>
            <a:r>
              <a:rPr lang="ja-JP" altLang="en-US" sz="1800" dirty="0" smtClean="0"/>
              <a:t>任意の様式を利用しても構いません。その際は「別添のとおり」と記載してください</a:t>
            </a:r>
            <a:endParaRPr lang="ja-JP" altLang="en-US" kern="0" dirty="0">
              <a:solidFill>
                <a:srgbClr val="000000"/>
              </a:solidFill>
              <a:latin typeface="Arial"/>
              <a:sym typeface="+mn-lt"/>
            </a:endParaRPr>
          </a:p>
        </p:txBody>
      </p:sp>
      <p:sp>
        <p:nvSpPr>
          <p:cNvPr id="10" name="Rectangle 66">
            <a:extLst>
              <a:ext uri="{FF2B5EF4-FFF2-40B4-BE49-F238E27FC236}">
                <a16:creationId xmlns:a16="http://schemas.microsoft.com/office/drawing/2014/main" id="{311CD725-862A-4B2C-92C9-43BFB118825C}"/>
              </a:ext>
            </a:extLst>
          </p:cNvPr>
          <p:cNvSpPr>
            <a:spLocks noChangeArrowheads="1"/>
          </p:cNvSpPr>
          <p:nvPr/>
        </p:nvSpPr>
        <p:spPr>
          <a:xfrm>
            <a:off x="435530" y="1027185"/>
            <a:ext cx="11421190" cy="1304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6141" y="1160687"/>
            <a:ext cx="10859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・実証実験の準備・実施等にかかる収支計画を記載してください。</a:t>
            </a: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・収支がマイナス部分になる場合、どのように調達等を行うか、備考欄に記載してください。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ex.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予算確保済，他製品等の売上より補填，</a:t>
            </a:r>
            <a:r>
              <a:rPr lang="en-US" altLang="ja-JP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VC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等から調達など</a:t>
            </a:r>
          </a:p>
          <a:p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・支出の部については、募集要綱の対象経費を参考に経費を振り分けてください。</a:t>
            </a:r>
            <a:endParaRPr kumimoji="1" lang="ja-JP" altLang="en-US" sz="2000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209833"/>
              </p:ext>
            </p:extLst>
          </p:nvPr>
        </p:nvGraphicFramePr>
        <p:xfrm>
          <a:off x="716142" y="2470271"/>
          <a:ext cx="10859967" cy="4189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5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001"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dirty="0" smtClean="0"/>
                        <a:t>科目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dirty="0" smtClean="0"/>
                        <a:t>金額（円）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1" lang="zh-TW" alt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備考（用途、積算基礎等）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17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（収入の部）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収入がない場合は記載不要</a:t>
                      </a:r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収入合計（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78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（支出の部）</a:t>
                      </a:r>
                    </a:p>
                    <a:p>
                      <a:endParaRPr kumimoji="1" lang="ja-JP" alt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545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支出合計（</a:t>
                      </a:r>
                      <a:r>
                        <a:rPr kumimoji="1" lang="en-US" altLang="zh-TW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701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収支差額（</a:t>
                      </a:r>
                      <a:r>
                        <a:rPr kumimoji="1" lang="en-US" altLang="zh-TW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A-B</a:t>
                      </a:r>
                      <a:r>
                        <a:rPr kumimoji="1"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9288641" y="192279"/>
            <a:ext cx="17526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意義・効果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5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747</Words>
  <Application>Microsoft Office PowerPoint</Application>
  <PresentationFormat>ワイド画面</PresentationFormat>
  <Paragraphs>76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iizuka</dc:creator>
  <cp:lastModifiedBy>大久保　芳彦</cp:lastModifiedBy>
  <cp:revision>24</cp:revision>
  <dcterms:created xsi:type="dcterms:W3CDTF">2023-04-11T12:56:30Z</dcterms:created>
  <dcterms:modified xsi:type="dcterms:W3CDTF">2023-04-17T11:46:02Z</dcterms:modified>
</cp:coreProperties>
</file>